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0" r:id="rId2"/>
    <p:sldMasterId id="2147483713" r:id="rId3"/>
  </p:sldMasterIdLst>
  <p:notesMasterIdLst>
    <p:notesMasterId r:id="rId44"/>
  </p:notesMasterIdLst>
  <p:handoutMasterIdLst>
    <p:handoutMasterId r:id="rId45"/>
  </p:handoutMasterIdLst>
  <p:sldIdLst>
    <p:sldId id="398" r:id="rId4"/>
    <p:sldId id="499" r:id="rId5"/>
    <p:sldId id="545" r:id="rId6"/>
    <p:sldId id="543" r:id="rId7"/>
    <p:sldId id="544" r:id="rId8"/>
    <p:sldId id="765" r:id="rId9"/>
    <p:sldId id="761" r:id="rId10"/>
    <p:sldId id="419" r:id="rId11"/>
    <p:sldId id="422" r:id="rId12"/>
    <p:sldId id="330" r:id="rId13"/>
    <p:sldId id="756" r:id="rId14"/>
    <p:sldId id="304" r:id="rId15"/>
    <p:sldId id="757" r:id="rId16"/>
    <p:sldId id="321" r:id="rId17"/>
    <p:sldId id="758" r:id="rId18"/>
    <p:sldId id="759" r:id="rId19"/>
    <p:sldId id="265" r:id="rId20"/>
    <p:sldId id="762" r:id="rId21"/>
    <p:sldId id="755" r:id="rId22"/>
    <p:sldId id="405" r:id="rId23"/>
    <p:sldId id="449" r:id="rId24"/>
    <p:sldId id="424" r:id="rId25"/>
    <p:sldId id="471" r:id="rId26"/>
    <p:sldId id="461" r:id="rId27"/>
    <p:sldId id="763" r:id="rId28"/>
    <p:sldId id="515" r:id="rId29"/>
    <p:sldId id="443" r:id="rId30"/>
    <p:sldId id="534" r:id="rId31"/>
    <p:sldId id="511" r:id="rId32"/>
    <p:sldId id="554" r:id="rId33"/>
    <p:sldId id="764" r:id="rId34"/>
    <p:sldId id="535" r:id="rId35"/>
    <p:sldId id="556" r:id="rId36"/>
    <p:sldId id="546" r:id="rId37"/>
    <p:sldId id="547" r:id="rId38"/>
    <p:sldId id="548" r:id="rId39"/>
    <p:sldId id="549" r:id="rId40"/>
    <p:sldId id="760" r:id="rId41"/>
    <p:sldId id="293" r:id="rId42"/>
    <p:sldId id="550" r:id="rId43"/>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4" autoAdjust="0"/>
    <p:restoredTop sz="86902" autoAdjust="0"/>
  </p:normalViewPr>
  <p:slideViewPr>
    <p:cSldViewPr>
      <p:cViewPr varScale="1">
        <p:scale>
          <a:sx n="82" d="100"/>
          <a:sy n="82" d="100"/>
        </p:scale>
        <p:origin x="120" y="354"/>
      </p:cViewPr>
      <p:guideLst>
        <p:guide orient="horz" pos="2160"/>
        <p:guide orient="horz" pos="3840"/>
        <p:guide pos="3840"/>
        <p:guide pos="384"/>
        <p:guide pos="7296"/>
        <p:guide orient="horz" pos="96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November 2018</a:t>
            </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0"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hf hdr="0" ftr="0"/>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1</a:t>
            </a:fld>
            <a:endParaRPr lang="en-GB"/>
          </a:p>
        </p:txBody>
      </p:sp>
    </p:spTree>
    <p:extLst>
      <p:ext uri="{BB962C8B-B14F-4D97-AF65-F5344CB8AC3E}">
        <p14:creationId xmlns:p14="http://schemas.microsoft.com/office/powerpoint/2010/main" val="381755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11</a:t>
            </a:fld>
            <a:endParaRPr lang="en-GB"/>
          </a:p>
        </p:txBody>
      </p:sp>
    </p:spTree>
    <p:extLst>
      <p:ext uri="{BB962C8B-B14F-4D97-AF65-F5344CB8AC3E}">
        <p14:creationId xmlns:p14="http://schemas.microsoft.com/office/powerpoint/2010/main" val="246304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13</a:t>
            </a:fld>
            <a:endParaRPr lang="en-GB"/>
          </a:p>
        </p:txBody>
      </p:sp>
    </p:spTree>
    <p:extLst>
      <p:ext uri="{BB962C8B-B14F-4D97-AF65-F5344CB8AC3E}">
        <p14:creationId xmlns:p14="http://schemas.microsoft.com/office/powerpoint/2010/main" val="241479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15</a:t>
            </a:fld>
            <a:endParaRPr lang="en-GB"/>
          </a:p>
        </p:txBody>
      </p:sp>
    </p:spTree>
    <p:extLst>
      <p:ext uri="{BB962C8B-B14F-4D97-AF65-F5344CB8AC3E}">
        <p14:creationId xmlns:p14="http://schemas.microsoft.com/office/powerpoint/2010/main" val="7002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16</a:t>
            </a:fld>
            <a:endParaRPr lang="en-GB"/>
          </a:p>
        </p:txBody>
      </p:sp>
    </p:spTree>
    <p:extLst>
      <p:ext uri="{BB962C8B-B14F-4D97-AF65-F5344CB8AC3E}">
        <p14:creationId xmlns:p14="http://schemas.microsoft.com/office/powerpoint/2010/main" val="80392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November 2013</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BE6D31-A1C2-4151-94C4-D4AB0B9BF21A}" type="slidenum">
              <a:rPr lang="en-GB" altLang="en-US" smtClean="0"/>
              <a:pPr>
                <a:spcBef>
                  <a:spcPct val="0"/>
                </a:spcBef>
              </a:pPr>
              <a:t>17</a:t>
            </a:fld>
            <a:endParaRPr lang="en-GB" altLang="en-US"/>
          </a:p>
        </p:txBody>
      </p:sp>
      <p:sp>
        <p:nvSpPr>
          <p:cNvPr id="26630" name="Rectangle 2"/>
          <p:cNvSpPr>
            <a:spLocks noGrp="1" noChangeArrowheads="1"/>
          </p:cNvSpPr>
          <p:nvPr>
            <p:ph type="body" idx="1"/>
          </p:nvPr>
        </p:nvSpPr>
        <p:spPr>
          <a:xfrm>
            <a:off x="914935" y="4343985"/>
            <a:ext cx="5028132" cy="4113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US" altLang="en-US"/>
          </a:p>
        </p:txBody>
      </p:sp>
      <p:sp>
        <p:nvSpPr>
          <p:cNvPr id="26631" name="Rectangle 3"/>
          <p:cNvSpPr>
            <a:spLocks noGrp="1" noRot="1" noChangeAspect="1" noChangeArrowheads="1" noTextEdit="1"/>
          </p:cNvSpPr>
          <p:nvPr>
            <p:ph type="sldImg"/>
          </p:nvPr>
        </p:nvSpPr>
        <p:spPr>
          <a:xfrm>
            <a:off x="385763" y="687388"/>
            <a:ext cx="6088062" cy="3425825"/>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August 2020</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r>
              <a:rPr lang="en-US" sz="1100" kern="1200" dirty="0">
                <a:solidFill>
                  <a:schemeClr val="tx1"/>
                </a:solidFill>
                <a:effectLst/>
                <a:latin typeface="+mn-lt"/>
                <a:ea typeface="+mn-ea"/>
                <a:cs typeface="+mn-cs"/>
              </a:rPr>
              <a:t>Reference: https://www.extremenetworks.com/resources/slideshare/wi-fi-engagements-from-super-bowl-liii/ </a:t>
            </a:r>
          </a:p>
          <a:p>
            <a:r>
              <a:rPr lang="en-US" sz="1100" kern="1200" dirty="0">
                <a:solidFill>
                  <a:schemeClr val="tx1"/>
                </a:solidFill>
                <a:effectLst/>
                <a:latin typeface="+mn-lt"/>
                <a:ea typeface="+mn-ea"/>
                <a:cs typeface="+mn-cs"/>
              </a:rPr>
              <a:t>AX is the next major MAC PHY that will come to the market. Already some products R&amp;D announced. More be shipped and certified in 2019 </a:t>
            </a:r>
          </a:p>
          <a:p>
            <a:r>
              <a:rPr lang="en-US" sz="1100" kern="1200" dirty="0">
                <a:solidFill>
                  <a:schemeClr val="tx1"/>
                </a:solidFill>
                <a:effectLst/>
                <a:latin typeface="+mn-lt"/>
                <a:ea typeface="+mn-ea"/>
                <a:cs typeface="+mn-cs"/>
              </a:rPr>
              <a:t>Primary goal of 802.11 AX is to improve the performance of wireless LANs in dense scenarios. Targeting at least 4x improvements in the throughput per client device over 802.11n and ac. </a:t>
            </a:r>
          </a:p>
          <a:p>
            <a:r>
              <a:rPr lang="en-US" sz="1100" kern="1200" dirty="0">
                <a:solidFill>
                  <a:schemeClr val="tx1"/>
                </a:solidFill>
                <a:effectLst/>
                <a:latin typeface="+mn-lt"/>
                <a:ea typeface="+mn-ea"/>
                <a:cs typeface="+mn-cs"/>
              </a:rPr>
              <a:t>Technologies used are MU-MIMO and OFDMA</a:t>
            </a: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18</a:t>
            </a:fld>
            <a:endParaRPr lang="en-GB"/>
          </a:p>
        </p:txBody>
      </p:sp>
    </p:spTree>
    <p:extLst>
      <p:ext uri="{BB962C8B-B14F-4D97-AF65-F5344CB8AC3E}">
        <p14:creationId xmlns:p14="http://schemas.microsoft.com/office/powerpoint/2010/main" val="249291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EAE42-E3FE-4405-B7FC-4425D05B92A0}" type="slidenum">
              <a:rPr lang="en-GB" smtClean="0"/>
              <a:pPr/>
              <a:t>19</a:t>
            </a:fld>
            <a:endParaRPr lang="en-GB"/>
          </a:p>
        </p:txBody>
      </p:sp>
    </p:spTree>
    <p:extLst>
      <p:ext uri="{BB962C8B-B14F-4D97-AF65-F5344CB8AC3E}">
        <p14:creationId xmlns:p14="http://schemas.microsoft.com/office/powerpoint/2010/main" val="208950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OFDMA is a radio modulation technique that provides the ability to customize at very low level the channel use to match client and traffic demands. </a:t>
            </a:r>
          </a:p>
          <a:p>
            <a:pPr lvl="0"/>
            <a:r>
              <a:rPr lang="en-US" sz="1100" kern="1200" dirty="0">
                <a:solidFill>
                  <a:schemeClr val="tx1"/>
                </a:solidFill>
                <a:effectLst/>
                <a:latin typeface="+mn-lt"/>
                <a:ea typeface="+mn-ea"/>
                <a:cs typeface="+mn-cs"/>
              </a:rPr>
              <a:t>You can see the pictorial difference between OFDM and OFDMA. </a:t>
            </a:r>
          </a:p>
          <a:p>
            <a:pPr lvl="0"/>
            <a:r>
              <a:rPr lang="en-US" sz="1100" kern="1200" dirty="0">
                <a:solidFill>
                  <a:schemeClr val="tx1"/>
                </a:solidFill>
                <a:effectLst/>
                <a:latin typeface="+mn-lt"/>
                <a:ea typeface="+mn-ea"/>
                <a:cs typeface="+mn-cs"/>
              </a:rPr>
              <a:t>- In OFDMA, it is possible to provide service to multiple users during the same time and frequency, especially when there are high % of traffic consists of short data frames. This provides extreme improvement in the efficiency. </a:t>
            </a:r>
          </a:p>
          <a:p>
            <a:pPr lvl="0"/>
            <a:r>
              <a:rPr lang="en-US" sz="1100" kern="1200" dirty="0">
                <a:solidFill>
                  <a:schemeClr val="tx1"/>
                </a:solidFill>
                <a:effectLst/>
                <a:latin typeface="+mn-lt"/>
                <a:ea typeface="+mn-ea"/>
                <a:cs typeface="+mn-cs"/>
              </a:rPr>
              <a:t>OFDMA allocates subsets of frequency to specific users. OFDMA enables greater flexibility to send data to multiple users at the same time.</a:t>
            </a:r>
          </a:p>
          <a:p>
            <a:pPr lvl="0"/>
            <a:r>
              <a:rPr lang="en-US" sz="1100" kern="1200" dirty="0">
                <a:solidFill>
                  <a:schemeClr val="tx1"/>
                </a:solidFill>
                <a:effectLst/>
                <a:latin typeface="+mn-lt"/>
                <a:ea typeface="+mn-ea"/>
                <a:cs typeface="+mn-cs"/>
              </a:rPr>
              <a:t>This technique can reduce delay and latency for traffic.</a:t>
            </a:r>
          </a:p>
          <a:p>
            <a:pPr lvl="0"/>
            <a:endParaRPr lang="en-US" sz="1100" kern="1200" dirty="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5BFEAE42-E3FE-4405-B7FC-4425D05B92A0}" type="slidenum">
              <a:rPr lang="en-GB" smtClean="0"/>
              <a:pPr/>
              <a:t>20</a:t>
            </a:fld>
            <a:endParaRPr lang="en-GB"/>
          </a:p>
        </p:txBody>
      </p:sp>
    </p:spTree>
    <p:extLst>
      <p:ext uri="{BB962C8B-B14F-4D97-AF65-F5344CB8AC3E}">
        <p14:creationId xmlns:p14="http://schemas.microsoft.com/office/powerpoint/2010/main" val="167136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21</a:t>
            </a:fld>
            <a:endParaRPr lang="en-US"/>
          </a:p>
        </p:txBody>
      </p:sp>
    </p:spTree>
    <p:extLst>
      <p:ext uri="{BB962C8B-B14F-4D97-AF65-F5344CB8AC3E}">
        <p14:creationId xmlns:p14="http://schemas.microsoft.com/office/powerpoint/2010/main" val="132585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698500"/>
            <a:ext cx="6132513" cy="3449638"/>
          </a:xfrm>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This slide shows the techniques that are used in 802.11 ax to obtain the improvements in link efficiency. They can applied in 3 domains: Frequency domain,  Time domain, and Modulation. </a:t>
            </a:r>
          </a:p>
        </p:txBody>
      </p:sp>
      <p:sp>
        <p:nvSpPr>
          <p:cNvPr id="5" name="Date Placeholder 4"/>
          <p:cNvSpPr>
            <a:spLocks noGrp="1"/>
          </p:cNvSpPr>
          <p:nvPr>
            <p:ph type="dt" idx="11"/>
          </p:nvPr>
        </p:nvSpPr>
        <p:spPr>
          <a:xfrm>
            <a:off x="3972560" y="1"/>
            <a:ext cx="3037840" cy="462120"/>
          </a:xfrm>
          <a:prstGeom prst="rect">
            <a:avLst/>
          </a:prstGeom>
        </p:spPr>
        <p:txBody>
          <a:bodyPr/>
          <a:lstStyle/>
          <a:p>
            <a:r>
              <a:rPr lang="en-US"/>
              <a:t>August 2020</a:t>
            </a:r>
          </a:p>
        </p:txBody>
      </p:sp>
      <p:sp>
        <p:nvSpPr>
          <p:cNvPr id="6" name="Footer Placeholder 5"/>
          <p:cNvSpPr>
            <a:spLocks noGrp="1"/>
          </p:cNvSpPr>
          <p:nvPr>
            <p:ph type="ftr" idx="12"/>
          </p:nvPr>
        </p:nvSpPr>
        <p:spPr/>
        <p:txBody>
          <a:bodyPr/>
          <a:lstStyle/>
          <a:p>
            <a:r>
              <a:rPr lang="en-US"/>
              <a:t>Dorothy Stanley, HP Enterprise</a:t>
            </a:r>
          </a:p>
        </p:txBody>
      </p:sp>
      <p:sp>
        <p:nvSpPr>
          <p:cNvPr id="8" name="Slide Number Placeholder 7"/>
          <p:cNvSpPr>
            <a:spLocks noGrp="1"/>
          </p:cNvSpPr>
          <p:nvPr>
            <p:ph type="sldNum" sz="quarter" idx="13"/>
          </p:nvPr>
        </p:nvSpPr>
        <p:spPr/>
        <p:txBody>
          <a:bodyPr/>
          <a:lstStyle/>
          <a:p>
            <a:fld id="{5BFEAE42-E3FE-4405-B7FC-4425D05B92A0}" type="slidenum">
              <a:rPr lang="en-GB" smtClean="0"/>
              <a:pPr/>
              <a:t>22</a:t>
            </a:fld>
            <a:endParaRPr lang="en-GB"/>
          </a:p>
        </p:txBody>
      </p:sp>
    </p:spTree>
    <p:extLst>
      <p:ext uri="{BB962C8B-B14F-4D97-AF65-F5344CB8AC3E}">
        <p14:creationId xmlns:p14="http://schemas.microsoft.com/office/powerpoint/2010/main" val="422954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EAE42-E3FE-4405-B7FC-4425D05B92A0}" type="slidenum">
              <a:rPr lang="en-GB" smtClean="0"/>
              <a:pPr/>
              <a:t>3</a:t>
            </a:fld>
            <a:endParaRPr lang="en-GB"/>
          </a:p>
        </p:txBody>
      </p:sp>
    </p:spTree>
    <p:extLst>
      <p:ext uri="{BB962C8B-B14F-4D97-AF65-F5344CB8AC3E}">
        <p14:creationId xmlns:p14="http://schemas.microsoft.com/office/powerpoint/2010/main" val="3288656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698500"/>
            <a:ext cx="6132513" cy="344963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r>
              <a:rPr lang="en-US">
                <a:solidFill>
                  <a:prstClr val="black"/>
                </a:solidFill>
              </a:rPr>
              <a:t>August 2020</a:t>
            </a:r>
            <a:endParaRPr lang="en-GB">
              <a:solidFill>
                <a:prstClr val="black"/>
              </a:solidFill>
            </a:endParaRPr>
          </a:p>
        </p:txBody>
      </p:sp>
      <p:sp>
        <p:nvSpPr>
          <p:cNvPr id="5" name="Slide Number Placeholder 4"/>
          <p:cNvSpPr>
            <a:spLocks noGrp="1"/>
          </p:cNvSpPr>
          <p:nvPr>
            <p:ph type="sldNum" sz="quarter" idx="11"/>
          </p:nvPr>
        </p:nvSpPr>
        <p:spPr/>
        <p:txBody>
          <a:bodyPr/>
          <a:lstStyle/>
          <a:p>
            <a:fld id="{33BA7C4A-2CD9-4853-B62A-0D4D8A6DC38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73188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3972560" y="1"/>
            <a:ext cx="3037840" cy="462120"/>
          </a:xfrm>
          <a:prstGeom prst="rect">
            <a:avLst/>
          </a:prstGeom>
        </p:spPr>
        <p:txBody>
          <a:bodyPr/>
          <a:lstStyle/>
          <a:p>
            <a:r>
              <a:rPr lang="en-US">
                <a:solidFill>
                  <a:prstClr val="black"/>
                </a:solidFill>
              </a:rPr>
              <a:t>August 2020</a:t>
            </a:r>
            <a:endParaRPr lang="en-GB">
              <a:solidFill>
                <a:prstClr val="black"/>
              </a:solidFill>
            </a:endParaRPr>
          </a:p>
        </p:txBody>
      </p:sp>
      <p:sp>
        <p:nvSpPr>
          <p:cNvPr id="5" name="Slide Number Placeholder 4"/>
          <p:cNvSpPr>
            <a:spLocks noGrp="1"/>
          </p:cNvSpPr>
          <p:nvPr>
            <p:ph type="sldNum" sz="quarter" idx="11"/>
          </p:nvPr>
        </p:nvSpPr>
        <p:spPr/>
        <p:txBody>
          <a:bodyPr/>
          <a:lstStyle/>
          <a:p>
            <a:fld id="{33BA7C4A-2CD9-4853-B62A-0D4D8A6DC38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583825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698500"/>
            <a:ext cx="6132513" cy="344963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0" y="1"/>
            <a:ext cx="3037840" cy="462120"/>
          </a:xfrm>
          <a:prstGeom prst="rect">
            <a:avLst/>
          </a:prstGeom>
        </p:spPr>
        <p:txBody>
          <a:bodyPr/>
          <a:lstStyle/>
          <a:p>
            <a:r>
              <a:rPr lang="en-US"/>
              <a:t>doc.: IEEE 802.11-16/0500r1</a:t>
            </a:r>
          </a:p>
        </p:txBody>
      </p:sp>
      <p:sp>
        <p:nvSpPr>
          <p:cNvPr id="5" name="Date Placeholder 4"/>
          <p:cNvSpPr>
            <a:spLocks noGrp="1"/>
          </p:cNvSpPr>
          <p:nvPr>
            <p:ph type="dt" idx="11"/>
          </p:nvPr>
        </p:nvSpPr>
        <p:spPr>
          <a:xfrm>
            <a:off x="3972560" y="1"/>
            <a:ext cx="3037840" cy="462120"/>
          </a:xfrm>
          <a:prstGeom prst="rect">
            <a:avLst/>
          </a:prstGeom>
        </p:spPr>
        <p:txBody>
          <a:bodyPr/>
          <a:lstStyle/>
          <a:p>
            <a:r>
              <a:rPr lang="en-US"/>
              <a:t>August 2020</a:t>
            </a:r>
          </a:p>
        </p:txBody>
      </p:sp>
      <p:sp>
        <p:nvSpPr>
          <p:cNvPr id="6" name="Footer Placeholder 5"/>
          <p:cNvSpPr>
            <a:spLocks noGrp="1"/>
          </p:cNvSpPr>
          <p:nvPr>
            <p:ph type="ftr" idx="12"/>
          </p:nvPr>
        </p:nvSpPr>
        <p:spPr>
          <a:xfrm>
            <a:off x="0" y="8773957"/>
            <a:ext cx="3037840" cy="462119"/>
          </a:xfrm>
          <a:prstGeom prst="rect">
            <a:avLst/>
          </a:prstGeom>
        </p:spPr>
        <p:txBody>
          <a:bodyPr/>
          <a:lstStyle/>
          <a:p>
            <a:r>
              <a:rPr lang="en-US"/>
              <a:t>Dorothy Stanley, HP Enterprise</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324447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0563"/>
            <a:ext cx="6072187" cy="34163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a:xfrm>
            <a:off x="0" y="0"/>
            <a:ext cx="2972115" cy="456731"/>
          </a:xfrm>
          <a:prstGeom prst="rect">
            <a:avLst/>
          </a:prstGeom>
        </p:spPr>
        <p:txBody>
          <a:bodyPr lIns="90233" tIns="45116" rIns="90233" bIns="45116"/>
          <a:lstStyle/>
          <a:p>
            <a:r>
              <a:rPr lang="en-US"/>
              <a:t>doc.: IEEE 802.11-16/0500r0</a:t>
            </a:r>
          </a:p>
        </p:txBody>
      </p:sp>
      <p:sp>
        <p:nvSpPr>
          <p:cNvPr id="5" name="Date Placeholder 4"/>
          <p:cNvSpPr>
            <a:spLocks noGrp="1"/>
          </p:cNvSpPr>
          <p:nvPr>
            <p:ph type="dt" idx="11"/>
          </p:nvPr>
        </p:nvSpPr>
        <p:spPr>
          <a:xfrm>
            <a:off x="3884316" y="0"/>
            <a:ext cx="2972115" cy="456731"/>
          </a:xfrm>
          <a:prstGeom prst="rect">
            <a:avLst/>
          </a:prstGeom>
        </p:spPr>
        <p:txBody>
          <a:bodyPr lIns="90233" tIns="45116" rIns="90233" bIns="45116"/>
          <a:lstStyle/>
          <a:p>
            <a:r>
              <a:rPr lang="en-US"/>
              <a:t>August 2020</a:t>
            </a:r>
          </a:p>
        </p:txBody>
      </p:sp>
      <p:sp>
        <p:nvSpPr>
          <p:cNvPr id="6" name="Footer Placeholder 5"/>
          <p:cNvSpPr>
            <a:spLocks noGrp="1"/>
          </p:cNvSpPr>
          <p:nvPr>
            <p:ph type="ftr" idx="12"/>
          </p:nvPr>
        </p:nvSpPr>
        <p:spPr/>
        <p:txBody>
          <a:bodyPr/>
          <a:lstStyle/>
          <a:p>
            <a:r>
              <a:rPr lang="en-US"/>
              <a:t>Dorothy Stanley, HP Enterprise</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28775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a:defRPr/>
            </a:pPr>
            <a:r>
              <a:rPr lang="en-US"/>
              <a:t>August 2020</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a:defRPr/>
            </a:pPr>
            <a:r>
              <a:rPr lang="en-US"/>
              <a:t>2016 KEA-IEEE Seminar: Vision of Future Technology in 5G and Wi-Fi</a:t>
            </a:r>
          </a:p>
        </p:txBody>
      </p:sp>
      <p:sp>
        <p:nvSpPr>
          <p:cNvPr id="6" name="Slide Number Placeholder 5"/>
          <p:cNvSpPr>
            <a:spLocks noGrp="1"/>
          </p:cNvSpPr>
          <p:nvPr>
            <p:ph type="sldNum" sz="quarter" idx="12"/>
          </p:nvPr>
        </p:nvSpPr>
        <p:spPr/>
        <p:txBody>
          <a:bodyPr/>
          <a:lstStyle/>
          <a:p>
            <a:fld id="{9B907DB6-A665-4A5F-974F-18122FFF161C}" type="slidenum">
              <a:rPr lang="en-US" altLang="en-US" smtClean="0"/>
              <a:pPr/>
              <a:t>28</a:t>
            </a:fld>
            <a:endParaRPr lang="en-US" altLang="en-US"/>
          </a:p>
        </p:txBody>
      </p:sp>
    </p:spTree>
    <p:extLst>
      <p:ext uri="{BB962C8B-B14F-4D97-AF65-F5344CB8AC3E}">
        <p14:creationId xmlns:p14="http://schemas.microsoft.com/office/powerpoint/2010/main" val="2613075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29</a:t>
            </a:fld>
            <a:endParaRPr lang="en-US"/>
          </a:p>
        </p:txBody>
      </p:sp>
    </p:spTree>
    <p:extLst>
      <p:ext uri="{BB962C8B-B14F-4D97-AF65-F5344CB8AC3E}">
        <p14:creationId xmlns:p14="http://schemas.microsoft.com/office/powerpoint/2010/main" val="146987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30</a:t>
            </a:fld>
            <a:endParaRPr lang="en-US"/>
          </a:p>
        </p:txBody>
      </p:sp>
    </p:spTree>
    <p:extLst>
      <p:ext uri="{BB962C8B-B14F-4D97-AF65-F5344CB8AC3E}">
        <p14:creationId xmlns:p14="http://schemas.microsoft.com/office/powerpoint/2010/main" val="407971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marL="9144" indent="0">
              <a:buNone/>
            </a:pPr>
            <a:r>
              <a:rPr lang="en-US" dirty="0"/>
              <a:t>Australia consultation to extend</a:t>
            </a:r>
            <a:r>
              <a:rPr lang="en-US" baseline="0" dirty="0"/>
              <a:t> to upper bands</a:t>
            </a:r>
            <a:endParaRPr lang="en-US" dirty="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549AB4-DE3F-4887-B885-2E444280408E}" type="slidenum">
              <a:rPr lang="en-US" smtClean="0">
                <a:latin typeface="Arial" pitchFamily="34" charset="0"/>
              </a:rPr>
              <a:pPr/>
              <a:t>31</a:t>
            </a:fld>
            <a:endParaRPr lang="en-US">
              <a:latin typeface="Arial" pitchFamily="34" charset="0"/>
            </a:endParaRPr>
          </a:p>
        </p:txBody>
      </p:sp>
    </p:spTree>
    <p:extLst>
      <p:ext uri="{BB962C8B-B14F-4D97-AF65-F5344CB8AC3E}">
        <p14:creationId xmlns:p14="http://schemas.microsoft.com/office/powerpoint/2010/main" val="2248015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802.11ba focuses on improving</a:t>
            </a:r>
            <a:r>
              <a:rPr lang="en-US" baseline="0" dirty="0"/>
              <a:t> the power efficiency of 802.11 stations, enabling longer batter life.</a:t>
            </a:r>
            <a:endParaRPr lang="en-GB"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35</a:t>
            </a:fld>
            <a:endParaRPr lang="en-GB"/>
          </a:p>
        </p:txBody>
      </p:sp>
    </p:spTree>
    <p:extLst>
      <p:ext uri="{BB962C8B-B14F-4D97-AF65-F5344CB8AC3E}">
        <p14:creationId xmlns:p14="http://schemas.microsoft.com/office/powerpoint/2010/main" val="1672472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802.11ba introduces the use a </a:t>
            </a:r>
            <a:r>
              <a:rPr lang="en-US" dirty="0" err="1"/>
              <a:t>a</a:t>
            </a:r>
            <a:r>
              <a:rPr lang="en-US" dirty="0"/>
              <a:t> “wake-up receiver” which can remain active at extremely low power,</a:t>
            </a:r>
            <a:r>
              <a:rPr lang="en-US" baseline="0" dirty="0"/>
              <a:t> detecting when traffic is present for the main radio.</a:t>
            </a:r>
            <a:endParaRPr lang="en-GB" dirty="0"/>
          </a:p>
        </p:txBody>
      </p:sp>
      <p:sp>
        <p:nvSpPr>
          <p:cNvPr id="5" name="Slide Number Placeholder 4"/>
          <p:cNvSpPr>
            <a:spLocks noGrp="1"/>
          </p:cNvSpPr>
          <p:nvPr>
            <p:ph type="sldNum" sz="quarter" idx="10"/>
          </p:nvPr>
        </p:nvSpPr>
        <p:spPr/>
        <p:txBody>
          <a:bodyPr/>
          <a:lstStyle/>
          <a:p>
            <a:fld id="{5BFEAE42-E3FE-4405-B7FC-4425D05B92A0}" type="slidenum">
              <a:rPr lang="en-GB" smtClean="0"/>
              <a:pPr/>
              <a:t>36</a:t>
            </a:fld>
            <a:endParaRPr lang="en-GB"/>
          </a:p>
        </p:txBody>
      </p:sp>
    </p:spTree>
    <p:extLst>
      <p:ext uri="{BB962C8B-B14F-4D97-AF65-F5344CB8AC3E}">
        <p14:creationId xmlns:p14="http://schemas.microsoft.com/office/powerpoint/2010/main" val="83624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a:xfrm>
            <a:off x="5572125" y="98425"/>
            <a:ext cx="641350" cy="212725"/>
          </a:xfrm>
          <a:prstGeom prst="rect">
            <a:avLst/>
          </a:prstGeom>
        </p:spPr>
        <p:txBody>
          <a:bodyPr/>
          <a:lstStyle/>
          <a:p>
            <a:pPr>
              <a:defRPr/>
            </a:pPr>
            <a:r>
              <a:rPr lang="en-US"/>
              <a:t>doc.: IEEE 802.11-19-0223</a:t>
            </a:r>
          </a:p>
        </p:txBody>
      </p:sp>
      <p:sp>
        <p:nvSpPr>
          <p:cNvPr id="5" name="Date Placeholder 4"/>
          <p:cNvSpPr>
            <a:spLocks noGrp="1"/>
          </p:cNvSpPr>
          <p:nvPr>
            <p:ph type="dt" idx="11"/>
          </p:nvPr>
        </p:nvSpPr>
        <p:spPr>
          <a:xfrm>
            <a:off x="646113" y="98425"/>
            <a:ext cx="827087" cy="212725"/>
          </a:xfrm>
          <a:prstGeom prst="rect">
            <a:avLst/>
          </a:prstGeom>
        </p:spPr>
        <p:txBody>
          <a:bodyPr/>
          <a:lstStyle/>
          <a:p>
            <a:pPr>
              <a:defRPr/>
            </a:pPr>
            <a:r>
              <a:rPr lang="en-US" dirty="0"/>
              <a:t>April 2019</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689630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38</a:t>
            </a:fld>
            <a:endParaRPr lang="en-GB"/>
          </a:p>
        </p:txBody>
      </p:sp>
    </p:spTree>
    <p:extLst>
      <p:ext uri="{BB962C8B-B14F-4D97-AF65-F5344CB8AC3E}">
        <p14:creationId xmlns:p14="http://schemas.microsoft.com/office/powerpoint/2010/main" val="298306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802.11-13/1313r3</a:t>
            </a:r>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November 2013</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BE6D31-A1C2-4151-94C4-D4AB0B9BF21A}" type="slidenum">
              <a:rPr lang="en-GB" altLang="en-US" smtClean="0"/>
              <a:pPr>
                <a:spcBef>
                  <a:spcPct val="0"/>
                </a:spcBef>
              </a:pPr>
              <a:t>39</a:t>
            </a:fld>
            <a:endParaRPr lang="en-GB" altLang="en-US"/>
          </a:p>
        </p:txBody>
      </p:sp>
      <p:sp>
        <p:nvSpPr>
          <p:cNvPr id="26630" name="Rectangle 2"/>
          <p:cNvSpPr>
            <a:spLocks noGrp="1" noChangeArrowheads="1"/>
          </p:cNvSpPr>
          <p:nvPr>
            <p:ph type="body" idx="1"/>
          </p:nvPr>
        </p:nvSpPr>
        <p:spPr>
          <a:xfrm>
            <a:off x="914935" y="4343985"/>
            <a:ext cx="5028132" cy="4113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US" altLang="en-US"/>
          </a:p>
        </p:txBody>
      </p:sp>
      <p:sp>
        <p:nvSpPr>
          <p:cNvPr id="26631" name="Rectangle 3"/>
          <p:cNvSpPr>
            <a:spLocks noGrp="1" noRot="1" noChangeAspect="1" noChangeArrowheads="1" noTextEdit="1"/>
          </p:cNvSpPr>
          <p:nvPr>
            <p:ph type="sldImg"/>
          </p:nvPr>
        </p:nvSpPr>
        <p:spPr>
          <a:xfrm>
            <a:off x="385763" y="687388"/>
            <a:ext cx="6088062" cy="3425825"/>
          </a:xfrm>
          <a:ln cap="flat"/>
        </p:spPr>
      </p:sp>
    </p:spTree>
    <p:extLst>
      <p:ext uri="{BB962C8B-B14F-4D97-AF65-F5344CB8AC3E}">
        <p14:creationId xmlns:p14="http://schemas.microsoft.com/office/powerpoint/2010/main" val="338589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41313" y="701675"/>
            <a:ext cx="6178550" cy="34766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xfrm>
            <a:off x="5572125" y="98425"/>
            <a:ext cx="641350"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802.11-19-0223</a:t>
            </a:r>
          </a:p>
        </p:txBody>
      </p:sp>
      <p:sp>
        <p:nvSpPr>
          <p:cNvPr id="12293" name="Date Placeholder 4"/>
          <p:cNvSpPr>
            <a:spLocks noGrp="1"/>
          </p:cNvSpPr>
          <p:nvPr>
            <p:ph type="dt" sz="quarter" idx="1"/>
          </p:nvPr>
        </p:nvSpPr>
        <p:spPr>
          <a:xfrm>
            <a:off x="646113" y="98425"/>
            <a:ext cx="827087"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dirty="0"/>
              <a:t>April 2019</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Bruce Kraemer (Marvell)</a:t>
            </a:r>
          </a:p>
        </p:txBody>
      </p:sp>
      <p:sp>
        <p:nvSpPr>
          <p:cNvPr id="12295" name="Slide Number Placeholder 6"/>
          <p:cNvSpPr>
            <a:spLocks noGrp="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56FFF4EB-5DB1-4C83-B02D-8AD5D978A35E}" type="slidenum">
              <a:rPr lang="en-US" sz="1200" b="0" smtClean="0"/>
              <a:pPr/>
              <a:t>5</a:t>
            </a:fld>
            <a:endParaRPr lang="en-US" sz="1200" b="0"/>
          </a:p>
        </p:txBody>
      </p:sp>
    </p:spTree>
    <p:extLst>
      <p:ext uri="{BB962C8B-B14F-4D97-AF65-F5344CB8AC3E}">
        <p14:creationId xmlns:p14="http://schemas.microsoft.com/office/powerpoint/2010/main" val="87434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7</a:t>
            </a:fld>
            <a:endParaRPr lang="en-US" sz="1200" dirty="0"/>
          </a:p>
        </p:txBody>
      </p:sp>
      <p:sp>
        <p:nvSpPr>
          <p:cNvPr id="31749" name="Rectangle 2"/>
          <p:cNvSpPr>
            <a:spLocks noGrp="1" noRot="1" noChangeAspect="1" noChangeArrowheads="1" noTextEdit="1"/>
          </p:cNvSpPr>
          <p:nvPr>
            <p:ph type="sldImg"/>
          </p:nvPr>
        </p:nvSpPr>
        <p:spPr>
          <a:xfrm>
            <a:off x="382588" y="688975"/>
            <a:ext cx="6092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5350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Here is a list of completed amendments. ARC is an ongoing IEEE 802.11 architecture discussion group</a:t>
            </a:r>
          </a:p>
          <a:p>
            <a:endParaRPr lang="en-US" altLang="zh-CN"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400371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dt" sz="quarter" idx="1"/>
          </p:nvPr>
        </p:nvSpPr>
        <p:spPr>
          <a:xfrm>
            <a:off x="3972560" y="1"/>
            <a:ext cx="3037840" cy="46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2174878" indent="-241653" defTabSz="986750">
              <a:spcBef>
                <a:spcPct val="30000"/>
              </a:spcBef>
              <a:defRPr sz="1300">
                <a:solidFill>
                  <a:schemeClr val="tx1"/>
                </a:solidFill>
                <a:latin typeface="Times New Roman" pitchFamily="18" charset="0"/>
              </a:defRPr>
            </a:lvl5pPr>
            <a:lvl6pPr marL="2658184" indent="-241653" defTabSz="986750" eaLnBrk="0" fontAlgn="base" hangingPunct="0">
              <a:spcBef>
                <a:spcPct val="30000"/>
              </a:spcBef>
              <a:spcAft>
                <a:spcPct val="0"/>
              </a:spcAft>
              <a:defRPr sz="1300">
                <a:solidFill>
                  <a:schemeClr val="tx1"/>
                </a:solidFill>
                <a:latin typeface="Times New Roman" pitchFamily="18" charset="0"/>
              </a:defRPr>
            </a:lvl6pPr>
            <a:lvl7pPr marL="3141490" indent="-241653" defTabSz="986750" eaLnBrk="0" fontAlgn="base" hangingPunct="0">
              <a:spcBef>
                <a:spcPct val="30000"/>
              </a:spcBef>
              <a:spcAft>
                <a:spcPct val="0"/>
              </a:spcAft>
              <a:defRPr sz="1300">
                <a:solidFill>
                  <a:schemeClr val="tx1"/>
                </a:solidFill>
                <a:latin typeface="Times New Roman" pitchFamily="18" charset="0"/>
              </a:defRPr>
            </a:lvl7pPr>
            <a:lvl8pPr marL="3624796" indent="-241653" defTabSz="986750" eaLnBrk="0" fontAlgn="base" hangingPunct="0">
              <a:spcBef>
                <a:spcPct val="30000"/>
              </a:spcBef>
              <a:spcAft>
                <a:spcPct val="0"/>
              </a:spcAft>
              <a:defRPr sz="1300">
                <a:solidFill>
                  <a:schemeClr val="tx1"/>
                </a:solidFill>
                <a:latin typeface="Times New Roman" pitchFamily="18" charset="0"/>
              </a:defRPr>
            </a:lvl8pPr>
            <a:lvl9pPr marL="4108102" indent="-241653" defTabSz="986750"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en-US" altLang="en-US" sz="1500"/>
              <a:t>November 2018</a:t>
            </a:r>
            <a:endParaRPr lang="en-GB" altLang="en-US" sz="15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2480" indent="-362480" defTabSz="986750">
              <a:spcBef>
                <a:spcPct val="30000"/>
              </a:spcBef>
              <a:defRPr sz="1300">
                <a:solidFill>
                  <a:schemeClr val="tx1"/>
                </a:solidFill>
                <a:latin typeface="Times New Roman" pitchFamily="18" charset="0"/>
              </a:defRPr>
            </a:lvl1pPr>
            <a:lvl2pPr marL="785372" indent="-302066" defTabSz="986750">
              <a:spcBef>
                <a:spcPct val="30000"/>
              </a:spcBef>
              <a:defRPr sz="1300">
                <a:solidFill>
                  <a:schemeClr val="tx1"/>
                </a:solidFill>
                <a:latin typeface="Times New Roman" pitchFamily="18" charset="0"/>
              </a:defRPr>
            </a:lvl2pPr>
            <a:lvl3pPr marL="1208265" indent="-241653" defTabSz="986750">
              <a:spcBef>
                <a:spcPct val="30000"/>
              </a:spcBef>
              <a:defRPr sz="1300">
                <a:solidFill>
                  <a:schemeClr val="tx1"/>
                </a:solidFill>
                <a:latin typeface="Times New Roman" pitchFamily="18" charset="0"/>
              </a:defRPr>
            </a:lvl3pPr>
            <a:lvl4pPr marL="1691571" indent="-241653" defTabSz="986750">
              <a:spcBef>
                <a:spcPct val="30000"/>
              </a:spcBef>
              <a:defRPr sz="1300">
                <a:solidFill>
                  <a:schemeClr val="tx1"/>
                </a:solidFill>
                <a:latin typeface="Times New Roman" pitchFamily="18" charset="0"/>
              </a:defRPr>
            </a:lvl4pPr>
            <a:lvl5pPr marL="484985" defTabSz="986750">
              <a:spcBef>
                <a:spcPct val="30000"/>
              </a:spcBef>
              <a:defRPr sz="1300">
                <a:solidFill>
                  <a:schemeClr val="tx1"/>
                </a:solidFill>
                <a:latin typeface="Times New Roman" pitchFamily="18" charset="0"/>
              </a:defRPr>
            </a:lvl5pPr>
            <a:lvl6pPr marL="968291" defTabSz="986750" eaLnBrk="0" fontAlgn="base" hangingPunct="0">
              <a:spcBef>
                <a:spcPct val="30000"/>
              </a:spcBef>
              <a:spcAft>
                <a:spcPct val="0"/>
              </a:spcAft>
              <a:defRPr sz="1300">
                <a:solidFill>
                  <a:schemeClr val="tx1"/>
                </a:solidFill>
                <a:latin typeface="Times New Roman" pitchFamily="18" charset="0"/>
              </a:defRPr>
            </a:lvl6pPr>
            <a:lvl7pPr marL="1451597" defTabSz="986750" eaLnBrk="0" fontAlgn="base" hangingPunct="0">
              <a:spcBef>
                <a:spcPct val="30000"/>
              </a:spcBef>
              <a:spcAft>
                <a:spcPct val="0"/>
              </a:spcAft>
              <a:defRPr sz="1300">
                <a:solidFill>
                  <a:schemeClr val="tx1"/>
                </a:solidFill>
                <a:latin typeface="Times New Roman" pitchFamily="18" charset="0"/>
              </a:defRPr>
            </a:lvl7pPr>
            <a:lvl8pPr marL="1934903" defTabSz="986750" eaLnBrk="0" fontAlgn="base" hangingPunct="0">
              <a:spcBef>
                <a:spcPct val="30000"/>
              </a:spcBef>
              <a:spcAft>
                <a:spcPct val="0"/>
              </a:spcAft>
              <a:defRPr sz="1300">
                <a:solidFill>
                  <a:schemeClr val="tx1"/>
                </a:solidFill>
                <a:latin typeface="Times New Roman" pitchFamily="18" charset="0"/>
              </a:defRPr>
            </a:lvl8pPr>
            <a:lvl9pPr marL="2418209" defTabSz="986750" eaLnBrk="0" fontAlgn="base" hangingPunct="0">
              <a:spcBef>
                <a:spcPct val="30000"/>
              </a:spcBef>
              <a:spcAft>
                <a:spcPct val="0"/>
              </a:spcAft>
              <a:defRPr sz="1300">
                <a:solidFill>
                  <a:schemeClr val="tx1"/>
                </a:solidFill>
                <a:latin typeface="Times New Roman" pitchFamily="18" charset="0"/>
              </a:defRPr>
            </a:lvl9pPr>
          </a:lstStyle>
          <a:p>
            <a:pPr lvl="4">
              <a:spcBef>
                <a:spcPct val="0"/>
              </a:spcBef>
            </a:pPr>
            <a:r>
              <a:rPr lang="en-GB" altLang="en-US"/>
              <a:t>Stephen McCann, Blackberry</a:t>
            </a:r>
          </a:p>
        </p:txBody>
      </p:sp>
      <p:sp>
        <p:nvSpPr>
          <p:cNvPr id="23558" name="Rectangle 2"/>
          <p:cNvSpPr>
            <a:spLocks noGrp="1" noChangeArrowheads="1"/>
          </p:cNvSpPr>
          <p:nvPr>
            <p:ph type="body" idx="1"/>
          </p:nvPr>
        </p:nvSpPr>
        <p:spPr>
          <a:xfrm>
            <a:off x="986656" y="4539338"/>
            <a:ext cx="5422279" cy="429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13" tIns="47606" rIns="96913" bIns="47606"/>
          <a:lstStyle/>
          <a:p>
            <a:endParaRPr lang="en-US" sz="1100" kern="1200" dirty="0">
              <a:solidFill>
                <a:schemeClr val="tx1"/>
              </a:solidFill>
              <a:effectLst/>
              <a:latin typeface="+mn-lt"/>
              <a:ea typeface="+mn-ea"/>
              <a:cs typeface="+mn-cs"/>
            </a:endParaRPr>
          </a:p>
        </p:txBody>
      </p:sp>
      <p:sp>
        <p:nvSpPr>
          <p:cNvPr id="23559" name="Rectangle 3"/>
          <p:cNvSpPr>
            <a:spLocks noGrp="1" noRot="1" noChangeAspect="1" noChangeArrowheads="1" noTextEdit="1"/>
          </p:cNvSpPr>
          <p:nvPr>
            <p:ph type="sldImg"/>
          </p:nvPr>
        </p:nvSpPr>
        <p:spPr>
          <a:xfrm>
            <a:off x="517525" y="719138"/>
            <a:ext cx="6362700" cy="3579812"/>
          </a:xfrm>
          <a:ln cap="flat"/>
        </p:spPr>
      </p:sp>
      <p:sp>
        <p:nvSpPr>
          <p:cNvPr id="2" name="Slide Number Placeholder 1"/>
          <p:cNvSpPr>
            <a:spLocks noGrp="1"/>
          </p:cNvSpPr>
          <p:nvPr>
            <p:ph type="sldNum" sz="quarter" idx="10"/>
          </p:nvPr>
        </p:nvSpPr>
        <p:spPr/>
        <p:txBody>
          <a:bodyPr/>
          <a:lstStyle/>
          <a:p>
            <a:fld id="{5BFEAE42-E3FE-4405-B7FC-4425D05B92A0}" type="slidenum">
              <a:rPr lang="en-GB" smtClean="0"/>
              <a:pPr/>
              <a:t>9</a:t>
            </a:fld>
            <a:endParaRPr lang="en-GB"/>
          </a:p>
        </p:txBody>
      </p:sp>
    </p:spTree>
    <p:extLst>
      <p:ext uri="{BB962C8B-B14F-4D97-AF65-F5344CB8AC3E}">
        <p14:creationId xmlns:p14="http://schemas.microsoft.com/office/powerpoint/2010/main" val="249291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802.11-13/1313r3</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November 2013</a:t>
            </a:r>
            <a:endParaRPr lang="en-GB" altLang="en-US" sz="1400"/>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Stephen McCann, Blackberry</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4D021123-72B5-41D7-8C59-71793813C722}" type="slidenum">
              <a:rPr lang="en-GB" altLang="en-US" smtClean="0"/>
              <a:pPr>
                <a:spcBef>
                  <a:spcPct val="0"/>
                </a:spcBef>
              </a:pPr>
              <a:t>10</a:t>
            </a:fld>
            <a:endParaRPr lang="en-GB" altLang="en-US"/>
          </a:p>
        </p:txBody>
      </p:sp>
      <p:sp>
        <p:nvSpPr>
          <p:cNvPr id="21510" name="Rectangle 2"/>
          <p:cNvSpPr>
            <a:spLocks noGrp="1" noChangeArrowheads="1"/>
          </p:cNvSpPr>
          <p:nvPr>
            <p:ph type="body" idx="1"/>
          </p:nvPr>
        </p:nvSpPr>
        <p:spPr>
          <a:xfrm>
            <a:off x="914935" y="4343985"/>
            <a:ext cx="5028132" cy="4113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US" altLang="en-US"/>
          </a:p>
        </p:txBody>
      </p:sp>
      <p:sp>
        <p:nvSpPr>
          <p:cNvPr id="21511" name="Rectangle 3"/>
          <p:cNvSpPr>
            <a:spLocks noGrp="1" noRot="1" noChangeAspect="1" noChangeArrowheads="1" noTextEdit="1"/>
          </p:cNvSpPr>
          <p:nvPr>
            <p:ph type="sldImg"/>
          </p:nvPr>
        </p:nvSpPr>
        <p:spPr>
          <a:xfrm>
            <a:off x="385763" y="687388"/>
            <a:ext cx="6088062" cy="3425825"/>
          </a:xfrm>
          <a:ln cap="flat"/>
        </p:spPr>
      </p:sp>
    </p:spTree>
    <p:extLst>
      <p:ext uri="{BB962C8B-B14F-4D97-AF65-F5344CB8AC3E}">
        <p14:creationId xmlns:p14="http://schemas.microsoft.com/office/powerpoint/2010/main" val="10524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4" y="5821835"/>
            <a:ext cx="5489579" cy="339214"/>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a:xfrm>
            <a:off x="606424" y="456998"/>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6" y="381000"/>
            <a:ext cx="9456737" cy="2286000"/>
          </a:xfrm>
        </p:spPr>
        <p:txBody>
          <a:bodyPr>
            <a:noAutofit/>
          </a:bodyPr>
          <a:lstStyle>
            <a:lvl1pPr marL="328613" indent="-328613">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4"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5"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dirty="0"/>
              <a:t>April 2019</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6" y="381000"/>
            <a:ext cx="9456737" cy="2286000"/>
          </a:xfrm>
        </p:spPr>
        <p:txBody>
          <a:bodyPr>
            <a:noAutofit/>
          </a:bodyPr>
          <a:lstStyle>
            <a:lvl1pPr marL="329184" indent="-329184">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4"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6"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dirty="0"/>
              <a:t>April 2019</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r>
              <a:rPr lang="en-US" dirty="0"/>
              <a:t>April 2019</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4"/>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April 2019</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3" y="1524000"/>
            <a:ext cx="10969943" cy="381000"/>
          </a:xfrm>
        </p:spPr>
        <p:txBody>
          <a:bodyPr>
            <a:noAutofit/>
          </a:bodyPr>
          <a:lstStyle>
            <a:lvl1pPr marL="0" indent="0">
              <a:spcBef>
                <a:spcPts val="0"/>
              </a:spcBef>
              <a:buNone/>
              <a:defRPr sz="2400" b="0" baseline="0">
                <a:latin typeface="+mj-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4"/>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April 2019</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dirty="0"/>
              <a:t>April 2019</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r>
              <a:rPr lang="en-US" dirty="0"/>
              <a:t>April 2019</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April 2019</a:t>
            </a:r>
            <a:endParaRPr dirty="0"/>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April 2019</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dirty="0"/>
              <a:t>April 2019</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4" y="5821835"/>
            <a:ext cx="5489579"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4" y="456998"/>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dirty="0"/>
              <a:t>April 2019</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April 2019</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ext Placeholder 2"/>
          <p:cNvSpPr>
            <a:spLocks noGrp="1"/>
          </p:cNvSpPr>
          <p:nvPr>
            <p:ph type="body" idx="1" hasCustomPrompt="1"/>
          </p:nvPr>
        </p:nvSpPr>
        <p:spPr>
          <a:xfrm>
            <a:off x="60960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6"/>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dirty="0"/>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6002"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3"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April 2019</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4939697"/>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4" y="457204"/>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5015897"/>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4" y="456998"/>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p:txBody>
          <a:bodyPr/>
          <a:lstStyle/>
          <a:p>
            <a:r>
              <a:rPr lang="en-US" dirty="0"/>
              <a:t>April 2019</a:t>
            </a:r>
            <a:endParaRPr dirty="0"/>
          </a:p>
        </p:txBody>
      </p:sp>
      <p:sp>
        <p:nvSpPr>
          <p:cNvPr id="12" name="Footer Placeholder 11"/>
          <p:cNvSpPr>
            <a:spLocks noGrp="1"/>
          </p:cNvSpPr>
          <p:nvPr>
            <p:ph type="ftr" sz="quarter" idx="16"/>
          </p:nvPr>
        </p:nvSpPr>
        <p:spPr/>
        <p:txBody>
          <a:bodyPr/>
          <a:lstStyle/>
          <a:p>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April 2019</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2" y="519236"/>
            <a:ext cx="1219199" cy="5576764"/>
          </a:xfrm>
        </p:spPr>
        <p:txBody>
          <a:bodyPr vert="eaVert"/>
          <a:lstStyle>
            <a:lvl1pPr>
              <a:defRPr/>
            </a:lvl1pPr>
          </a:lstStyle>
          <a:p>
            <a:r>
              <a:rPr lang="en-US"/>
              <a:t>Click to edit Master title style</a:t>
            </a:r>
            <a:endParaRPr dirty="0"/>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April 2019</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 Title Slide_option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407" y="-50915"/>
            <a:ext cx="12313920" cy="6928632"/>
          </a:xfrm>
          <a:prstGeom prst="rect">
            <a:avLst/>
          </a:prstGeom>
        </p:spPr>
      </p:pic>
      <p:sp>
        <p:nvSpPr>
          <p:cNvPr id="5" name="Text Box 15"/>
          <p:cNvSpPr txBox="1">
            <a:spLocks noChangeArrowheads="1"/>
          </p:cNvSpPr>
          <p:nvPr userDrawn="1"/>
        </p:nvSpPr>
        <p:spPr bwMode="auto">
          <a:xfrm>
            <a:off x="5698855" y="6309304"/>
            <a:ext cx="6518455" cy="307704"/>
          </a:xfrm>
          <a:prstGeom prst="rect">
            <a:avLst/>
          </a:prstGeom>
          <a:noFill/>
          <a:ln w="9525">
            <a:noFill/>
            <a:miter lim="800000"/>
            <a:headEnd/>
            <a:tailEnd/>
          </a:ln>
        </p:spPr>
        <p:txBody>
          <a:bodyPr wrap="square" lIns="121848" tIns="60924" rIns="121848" bIns="60924">
            <a:spAutoFit/>
          </a:bodyPr>
          <a:lstStyle/>
          <a:p>
            <a:pPr algn="r" eaLnBrk="0" hangingPunct="0">
              <a:defRPr/>
            </a:pPr>
            <a:r>
              <a:rPr lang="en-US" sz="1200" dirty="0">
                <a:solidFill>
                  <a:schemeClr val="bg1"/>
                </a:solidFill>
                <a:cs typeface="Arial" charset="0"/>
              </a:rPr>
              <a:t>Copyright © 2015. Aruba Networks – an HP Company. All rights reserved.</a:t>
            </a:r>
          </a:p>
        </p:txBody>
      </p:sp>
      <p:sp>
        <p:nvSpPr>
          <p:cNvPr id="12" name="TextBox 11"/>
          <p:cNvSpPr txBox="1"/>
          <p:nvPr userDrawn="1"/>
        </p:nvSpPr>
        <p:spPr>
          <a:xfrm>
            <a:off x="12976283" y="8261684"/>
            <a:ext cx="246280" cy="400105"/>
          </a:xfrm>
          <a:prstGeom prst="rect">
            <a:avLst/>
          </a:prstGeom>
          <a:noFill/>
        </p:spPr>
        <p:txBody>
          <a:bodyPr wrap="none" lIns="121917" tIns="60958" rIns="121917" bIns="60958" rtlCol="0">
            <a:spAutoFit/>
          </a:bodyPr>
          <a:lstStyle/>
          <a:p>
            <a:endParaRPr lang="en-US" dirty="0"/>
          </a:p>
        </p:txBody>
      </p:sp>
      <p:cxnSp>
        <p:nvCxnSpPr>
          <p:cNvPr id="13" name="Straight Connector 12"/>
          <p:cNvCxnSpPr/>
          <p:nvPr userDrawn="1"/>
        </p:nvCxnSpPr>
        <p:spPr>
          <a:xfrm>
            <a:off x="610936" y="1088777"/>
            <a:ext cx="6135304"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a:spLocks noGrp="1" noChangeArrowheads="1"/>
          </p:cNvSpPr>
          <p:nvPr>
            <p:ph type="title" hasCustomPrompt="1"/>
          </p:nvPr>
        </p:nvSpPr>
        <p:spPr>
          <a:xfrm>
            <a:off x="461929" y="1281804"/>
            <a:ext cx="11165633" cy="1485465"/>
          </a:xfrm>
          <a:prstGeom prst="rect">
            <a:avLst/>
          </a:prstGeom>
        </p:spPr>
        <p:txBody>
          <a:bodyPr anchor="t"/>
          <a:lstStyle>
            <a:lvl1pPr algn="l">
              <a:lnSpc>
                <a:spcPct val="100000"/>
              </a:lnSpc>
              <a:defRPr sz="4300" b="0" i="0" cap="none" baseline="0">
                <a:solidFill>
                  <a:srgbClr val="DF6A26"/>
                </a:solidFill>
                <a:latin typeface="Arial"/>
                <a:cs typeface="Arial"/>
              </a:defRPr>
            </a:lvl1pPr>
          </a:lstStyle>
          <a:p>
            <a:r>
              <a:rPr lang="en-US" dirty="0"/>
              <a:t>HEADLINE</a:t>
            </a:r>
          </a:p>
        </p:txBody>
      </p:sp>
      <p:sp>
        <p:nvSpPr>
          <p:cNvPr id="11" name="Text Placeholder 10"/>
          <p:cNvSpPr>
            <a:spLocks noGrp="1"/>
          </p:cNvSpPr>
          <p:nvPr>
            <p:ph type="body" sz="quarter" idx="11" hasCustomPrompt="1"/>
          </p:nvPr>
        </p:nvSpPr>
        <p:spPr>
          <a:xfrm>
            <a:off x="475475" y="2051647"/>
            <a:ext cx="11152087" cy="553944"/>
          </a:xfrm>
          <a:prstGeom prst="rect">
            <a:avLst/>
          </a:prstGeom>
        </p:spPr>
        <p:txBody>
          <a:bodyPr anchor="ctr">
            <a:noAutofit/>
          </a:bodyPr>
          <a:lstStyle>
            <a:lvl1pPr marL="0" indent="0">
              <a:buNone/>
              <a:defRPr sz="3200" b="0">
                <a:solidFill>
                  <a:schemeClr val="tx1">
                    <a:lumMod val="75000"/>
                    <a:lumOff val="25000"/>
                  </a:schemeClr>
                </a:solidFill>
              </a:defRPr>
            </a:lvl1pPr>
          </a:lstStyle>
          <a:p>
            <a:pPr lvl="0"/>
            <a:r>
              <a:rPr lang="en-US" dirty="0"/>
              <a:t>SUBHEAD</a:t>
            </a:r>
          </a:p>
        </p:txBody>
      </p:sp>
      <p:sp>
        <p:nvSpPr>
          <p:cNvPr id="14" name="Text Placeholder 10"/>
          <p:cNvSpPr>
            <a:spLocks noGrp="1"/>
          </p:cNvSpPr>
          <p:nvPr>
            <p:ph type="body" sz="quarter" idx="12" hasCustomPrompt="1"/>
          </p:nvPr>
        </p:nvSpPr>
        <p:spPr>
          <a:xfrm>
            <a:off x="461922" y="2511545"/>
            <a:ext cx="2572531" cy="553944"/>
          </a:xfrm>
          <a:prstGeom prst="rect">
            <a:avLst/>
          </a:prstGeom>
        </p:spPr>
        <p:txBody>
          <a:bodyPr anchor="ctr">
            <a:noAutofit/>
          </a:bodyPr>
          <a:lstStyle>
            <a:lvl1pPr marL="0" indent="0">
              <a:buNone/>
              <a:defRPr sz="2400" b="0" baseline="0">
                <a:solidFill>
                  <a:srgbClr val="404040"/>
                </a:solidFill>
              </a:defRPr>
            </a:lvl1pPr>
          </a:lstStyle>
          <a:p>
            <a:pPr lvl="0"/>
            <a:r>
              <a:rPr lang="en-US" dirty="0"/>
              <a:t>Time and Date</a:t>
            </a:r>
          </a:p>
        </p:txBody>
      </p:sp>
      <p:sp>
        <p:nvSpPr>
          <p:cNvPr id="15" name="Text Placeholder 10"/>
          <p:cNvSpPr>
            <a:spLocks noGrp="1"/>
          </p:cNvSpPr>
          <p:nvPr>
            <p:ph type="body" sz="quarter" idx="13" hasCustomPrompt="1"/>
          </p:nvPr>
        </p:nvSpPr>
        <p:spPr>
          <a:xfrm>
            <a:off x="461923" y="3104213"/>
            <a:ext cx="10165760" cy="553944"/>
          </a:xfrm>
          <a:prstGeom prst="rect">
            <a:avLst/>
          </a:prstGeom>
        </p:spPr>
        <p:txBody>
          <a:bodyPr anchor="ctr">
            <a:noAutofit/>
          </a:bodyPr>
          <a:lstStyle>
            <a:lvl1pPr marL="0" indent="0">
              <a:buNone/>
              <a:defRPr sz="2400" b="0" baseline="0">
                <a:solidFill>
                  <a:srgbClr val="404040"/>
                </a:solidFill>
              </a:defRPr>
            </a:lvl1pPr>
          </a:lstStyle>
          <a:p>
            <a:pPr lvl="0"/>
            <a:r>
              <a:rPr lang="en-US" dirty="0"/>
              <a:t>Disclaimer</a:t>
            </a:r>
          </a:p>
        </p:txBody>
      </p:sp>
      <p:cxnSp>
        <p:nvCxnSpPr>
          <p:cNvPr id="17" name="Straight Connector 16"/>
          <p:cNvCxnSpPr/>
          <p:nvPr userDrawn="1"/>
        </p:nvCxnSpPr>
        <p:spPr bwMode="auto">
          <a:xfrm flipV="1">
            <a:off x="-154521" y="5706601"/>
            <a:ext cx="12431036" cy="983193"/>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20" name="Straight Connector 19"/>
          <p:cNvCxnSpPr/>
          <p:nvPr userDrawn="1"/>
        </p:nvCxnSpPr>
        <p:spPr bwMode="auto">
          <a:xfrm>
            <a:off x="-37407" y="4417556"/>
            <a:ext cx="5792232" cy="2460165"/>
          </a:xfrm>
          <a:prstGeom prst="line">
            <a:avLst/>
          </a:prstGeom>
          <a:solidFill>
            <a:schemeClr val="accent1"/>
          </a:solidFill>
          <a:ln w="22225" cap="flat" cmpd="sng" algn="ctr">
            <a:solidFill>
              <a:srgbClr val="FF8300"/>
            </a:solidFill>
            <a:prstDash val="solid"/>
            <a:round/>
            <a:headEnd type="none" w="med" len="med"/>
            <a:tailEnd type="none" w="med" len="med"/>
          </a:ln>
          <a:effectLst/>
        </p:spPr>
      </p:cxn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0787" y="58788"/>
            <a:ext cx="2389632" cy="1450848"/>
          </a:xfrm>
          <a:prstGeom prst="rect">
            <a:avLst/>
          </a:prstGeom>
        </p:spPr>
      </p:pic>
    </p:spTree>
    <p:extLst>
      <p:ext uri="{BB962C8B-B14F-4D97-AF65-F5344CB8AC3E}">
        <p14:creationId xmlns:p14="http://schemas.microsoft.com/office/powerpoint/2010/main" val="339084096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Agenda Page ">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66044" y="247375"/>
            <a:ext cx="11226800" cy="472228"/>
          </a:xfrm>
          <a:prstGeom prst="rect">
            <a:avLst/>
          </a:prstGeom>
          <a:noFill/>
          <a:ln w="9525">
            <a:noFill/>
            <a:miter lim="800000"/>
            <a:headEnd/>
            <a:tailEnd/>
          </a:ln>
        </p:spPr>
        <p:txBody>
          <a:bodyPr/>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sp>
        <p:nvSpPr>
          <p:cNvPr id="8" name="Text Placeholder 9"/>
          <p:cNvSpPr>
            <a:spLocks noGrp="1"/>
          </p:cNvSpPr>
          <p:nvPr>
            <p:ph type="body" sz="quarter" idx="11" hasCustomPrompt="1"/>
          </p:nvPr>
        </p:nvSpPr>
        <p:spPr>
          <a:xfrm>
            <a:off x="666047" y="1445893"/>
            <a:ext cx="10951732" cy="2822355"/>
          </a:xfrm>
          <a:prstGeom prst="rect">
            <a:avLst/>
          </a:prstGeom>
        </p:spPr>
        <p:txBody>
          <a:bodyPr vert="horz"/>
          <a:lstStyle>
            <a:lvl1pPr>
              <a:buClr>
                <a:srgbClr val="DF6A26"/>
              </a:buClr>
              <a:buFont typeface="Arial"/>
              <a:buChar char="•"/>
              <a:defRPr baseline="0"/>
            </a:lvl1pPr>
          </a:lstStyle>
          <a:p>
            <a:pPr lvl="0"/>
            <a:r>
              <a:rPr lang="en-US" dirty="0"/>
              <a:t>Item 1</a:t>
            </a:r>
          </a:p>
          <a:p>
            <a:pPr lvl="0"/>
            <a:r>
              <a:rPr lang="en-US" dirty="0"/>
              <a:t>Item 2</a:t>
            </a:r>
          </a:p>
          <a:p>
            <a:pPr lvl="0"/>
            <a:r>
              <a:rPr lang="en-US" dirty="0"/>
              <a:t>Item 3</a:t>
            </a:r>
          </a:p>
        </p:txBody>
      </p:sp>
      <p:cxnSp>
        <p:nvCxnSpPr>
          <p:cNvPr id="11" name="Straight Connector 10"/>
          <p:cNvCxnSpPr/>
          <p:nvPr userDrawn="1"/>
        </p:nvCxnSpPr>
        <p:spPr>
          <a:xfrm>
            <a:off x="495031" y="5893200"/>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69604" y="6127725"/>
            <a:ext cx="7871829" cy="600160"/>
          </a:xfrm>
          <a:prstGeom prst="rect">
            <a:avLst/>
          </a:prstGeom>
          <a:noFill/>
        </p:spPr>
        <p:txBody>
          <a:bodyPr wrap="square" lIns="121917" tIns="60958" rIns="121917" bIns="60958" rtlCol="0">
            <a:spAutoFit/>
          </a:body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CONFIDENTIAL © Copyright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a:p>
            <a:endParaRPr lang="en-US" dirty="0">
              <a:solidFill>
                <a:schemeClr val="tx1">
                  <a:lumMod val="65000"/>
                  <a:lumOff val="35000"/>
                </a:schemeClr>
              </a:solidFill>
            </a:endParaRPr>
          </a:p>
        </p:txBody>
      </p:sp>
      <p:sp>
        <p:nvSpPr>
          <p:cNvPr id="16" name="Rectangle 15"/>
          <p:cNvSpPr/>
          <p:nvPr userDrawn="1"/>
        </p:nvSpPr>
        <p:spPr>
          <a:xfrm>
            <a:off x="8664157" y="6127727"/>
            <a:ext cx="451400" cy="323161"/>
          </a:xfrm>
          <a:prstGeom prst="rect">
            <a:avLst/>
          </a:prstGeom>
        </p:spPr>
        <p:txBody>
          <a:bodyPr wrap="none" lIns="121917" tIns="60958" rIns="121917" bIns="60958">
            <a:spAutoFit/>
          </a:bodyPr>
          <a:lstStyle/>
          <a:p>
            <a:fld id="{04583EA4-67CD-C040-A070-9F5DF6529252}" type="slidenum">
              <a:rPr lang="en-US" sz="1300" smtClean="0">
                <a:solidFill>
                  <a:schemeClr val="tx1">
                    <a:lumMod val="65000"/>
                    <a:lumOff val="35000"/>
                  </a:schemeClr>
                </a:solidFill>
              </a:rPr>
              <a:pPr/>
              <a:t>‹#›</a:t>
            </a:fld>
            <a:endParaRPr lang="en-US" sz="1300" dirty="0">
              <a:solidFill>
                <a:schemeClr val="tx1">
                  <a:lumMod val="65000"/>
                  <a:lumOff val="35000"/>
                </a:schemeClr>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6023" y="5897420"/>
            <a:ext cx="1526120" cy="926573"/>
          </a:xfrm>
          <a:prstGeom prst="rect">
            <a:avLst/>
          </a:prstGeom>
        </p:spPr>
      </p:pic>
    </p:spTree>
    <p:extLst>
      <p:ext uri="{BB962C8B-B14F-4D97-AF65-F5344CB8AC3E}">
        <p14:creationId xmlns:p14="http://schemas.microsoft.com/office/powerpoint/2010/main" val="249709570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ransition Slide_navy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77833" y="6335671"/>
            <a:ext cx="451400" cy="323161"/>
          </a:xfrm>
          <a:prstGeom prst="rect">
            <a:avLst/>
          </a:prstGeom>
        </p:spPr>
        <p:txBody>
          <a:bodyPr wrap="none" lIns="121917" tIns="60958" rIns="121917" bIns="60958">
            <a:spAutoFit/>
          </a:bodyPr>
          <a:lstStyle/>
          <a:p>
            <a:fld id="{04583EA4-67CD-C040-A070-9F5DF6529252}" type="slidenum">
              <a:rPr lang="en-US" sz="1300" kern="1200" smtClean="0">
                <a:solidFill>
                  <a:srgbClr val="FFFFFF"/>
                </a:solidFill>
              </a:rPr>
              <a:pPr/>
              <a:t>‹#›</a:t>
            </a:fld>
            <a:endParaRPr lang="en-US" sz="1300" kern="1200" dirty="0">
              <a:solidFill>
                <a:srgbClr val="FFFFFF"/>
              </a:solidFill>
            </a:endParaRPr>
          </a:p>
        </p:txBody>
      </p:sp>
    </p:spTree>
    <p:extLst>
      <p:ext uri="{BB962C8B-B14F-4D97-AF65-F5344CB8AC3E}">
        <p14:creationId xmlns:p14="http://schemas.microsoft.com/office/powerpoint/2010/main" val="7848490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ransition Slide_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77833" y="6335671"/>
            <a:ext cx="451400" cy="323161"/>
          </a:xfrm>
          <a:prstGeom prst="rect">
            <a:avLst/>
          </a:prstGeom>
        </p:spPr>
        <p:txBody>
          <a:bodyPr wrap="none" lIns="121917" tIns="60958" rIns="121917" bIns="60958">
            <a:spAutoFit/>
          </a:bodyPr>
          <a:lstStyle/>
          <a:p>
            <a:fld id="{04583EA4-67CD-C040-A070-9F5DF6529252}" type="slidenum">
              <a:rPr lang="en-US" sz="1300" kern="1200" smtClean="0">
                <a:solidFill>
                  <a:srgbClr val="FFFFFF"/>
                </a:solidFill>
              </a:rPr>
              <a:pPr/>
              <a:t>‹#›</a:t>
            </a:fld>
            <a:endParaRPr lang="en-US" sz="1300" kern="1200" dirty="0">
              <a:solidFill>
                <a:srgbClr val="FFFFFF"/>
              </a:solidFill>
            </a:endParaRPr>
          </a:p>
        </p:txBody>
      </p:sp>
    </p:spTree>
    <p:extLst>
      <p:ext uri="{BB962C8B-B14F-4D97-AF65-F5344CB8AC3E}">
        <p14:creationId xmlns:p14="http://schemas.microsoft.com/office/powerpoint/2010/main" val="198446530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Left Column">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5"/>
          </p:nvPr>
        </p:nvSpPr>
        <p:spPr>
          <a:xfrm>
            <a:off x="585583" y="1540951"/>
            <a:ext cx="5359905" cy="4258743"/>
          </a:xfrm>
          <a:prstGeom prst="rect">
            <a:avLst/>
          </a:prstGeom>
        </p:spPr>
        <p:txBody>
          <a:bodyPr/>
          <a:lstStyle>
            <a:lvl1pPr>
              <a:defRPr sz="3700">
                <a:solidFill>
                  <a:schemeClr val="tx1"/>
                </a:solidFill>
              </a:defRPr>
            </a:lvl1pPr>
            <a:lvl2pPr>
              <a:defRPr sz="3200">
                <a:solidFill>
                  <a:schemeClr val="tx1">
                    <a:lumMod val="75000"/>
                    <a:lumOff val="25000"/>
                  </a:schemeClr>
                </a:solidFill>
              </a:defRPr>
            </a:lvl2pPr>
            <a:lvl3pPr>
              <a:defRPr sz="27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66044" y="247375"/>
            <a:ext cx="11226800" cy="472228"/>
          </a:xfrm>
          <a:prstGeom prst="rect">
            <a:avLst/>
          </a:prstGeom>
          <a:noFill/>
          <a:ln w="9525">
            <a:noFill/>
            <a:miter lim="800000"/>
            <a:headEnd/>
            <a:tailEnd/>
          </a:ln>
        </p:spPr>
        <p:txBody>
          <a:bodyPr/>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cxnSp>
        <p:nvCxnSpPr>
          <p:cNvPr id="15" name="Straight Connector 14"/>
          <p:cNvCxnSpPr/>
          <p:nvPr userDrawn="1"/>
        </p:nvCxnSpPr>
        <p:spPr>
          <a:xfrm>
            <a:off x="495031" y="5893200"/>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69604" y="6127725"/>
            <a:ext cx="7871829" cy="600160"/>
          </a:xfrm>
          <a:prstGeom prst="rect">
            <a:avLst/>
          </a:prstGeom>
          <a:noFill/>
        </p:spPr>
        <p:txBody>
          <a:bodyPr wrap="square" lIns="121917" tIns="60958" rIns="121917" bIns="60958" rtlCol="0">
            <a:spAutoFit/>
          </a:body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CONFIDENTIAL © Copyright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a:p>
            <a:endParaRPr lang="en-US" dirty="0">
              <a:solidFill>
                <a:schemeClr val="tx1">
                  <a:lumMod val="65000"/>
                  <a:lumOff val="35000"/>
                </a:schemeClr>
              </a:solidFill>
            </a:endParaRPr>
          </a:p>
        </p:txBody>
      </p:sp>
      <p:sp>
        <p:nvSpPr>
          <p:cNvPr id="17" name="Rectangle 16"/>
          <p:cNvSpPr/>
          <p:nvPr userDrawn="1"/>
        </p:nvSpPr>
        <p:spPr>
          <a:xfrm>
            <a:off x="8664157" y="6127727"/>
            <a:ext cx="451400" cy="323161"/>
          </a:xfrm>
          <a:prstGeom prst="rect">
            <a:avLst/>
          </a:prstGeom>
        </p:spPr>
        <p:txBody>
          <a:bodyPr wrap="none" lIns="121917" tIns="60958" rIns="121917" bIns="60958">
            <a:spAutoFit/>
          </a:bodyPr>
          <a:lstStyle/>
          <a:p>
            <a:fld id="{04583EA4-67CD-C040-A070-9F5DF6529252}" type="slidenum">
              <a:rPr lang="en-US" sz="1300" smtClean="0">
                <a:solidFill>
                  <a:schemeClr val="tx1">
                    <a:lumMod val="65000"/>
                    <a:lumOff val="35000"/>
                  </a:schemeClr>
                </a:solidFill>
              </a:rPr>
              <a:pPr/>
              <a:t>‹#›</a:t>
            </a:fld>
            <a:endParaRPr lang="en-US" sz="1300" dirty="0">
              <a:solidFill>
                <a:schemeClr val="tx1">
                  <a:lumMod val="65000"/>
                  <a:lumOff val="35000"/>
                </a:schemeClr>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6023" y="5897420"/>
            <a:ext cx="1526120" cy="926573"/>
          </a:xfrm>
          <a:prstGeom prst="rect">
            <a:avLst/>
          </a:prstGeom>
        </p:spPr>
      </p:pic>
    </p:spTree>
    <p:extLst>
      <p:ext uri="{BB962C8B-B14F-4D97-AF65-F5344CB8AC3E}">
        <p14:creationId xmlns:p14="http://schemas.microsoft.com/office/powerpoint/2010/main" val="405367639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ontent Page_one column">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2" tIns="60956" rIns="121912" bIns="60956"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17" name="Straight Connector 1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26385" y="6187017"/>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00961" y="6338640"/>
            <a:ext cx="6083883" cy="323157"/>
          </a:xfrm>
          <a:prstGeom prst="rect">
            <a:avLst/>
          </a:prstGeom>
          <a:noFill/>
        </p:spPr>
        <p:txBody>
          <a:bodyPr wrap="square" lIns="121912" tIns="60956" rIns="121912" bIns="60956" rtlCol="0">
            <a:spAutoFit/>
          </a:bodyPr>
          <a:lstStyle/>
          <a:p>
            <a:pPr marL="0" marR="0" indent="0" algn="l" defTabSz="60955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Copyright ©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p:txBody>
      </p:sp>
      <p:sp>
        <p:nvSpPr>
          <p:cNvPr id="10" name="Text Placeholder 3"/>
          <p:cNvSpPr>
            <a:spLocks noGrp="1"/>
          </p:cNvSpPr>
          <p:nvPr>
            <p:ph type="body" sz="quarter" idx="11" hasCustomPrompt="1"/>
          </p:nvPr>
        </p:nvSpPr>
        <p:spPr>
          <a:xfrm>
            <a:off x="666044" y="1399431"/>
            <a:ext cx="10058400" cy="4330700"/>
          </a:xfrm>
          <a:prstGeom prst="rect">
            <a:avLst/>
          </a:prstGeom>
        </p:spPr>
        <p:txBody>
          <a:bodyPr vert="horz" lIns="121912" tIns="60956" rIns="121912" bIns="60956"/>
          <a:lstStyle>
            <a:lvl1pPr>
              <a:defRPr baseline="0"/>
            </a:lvl1pPr>
          </a:lstStyle>
          <a:p>
            <a:pPr lvl="0"/>
            <a:r>
              <a:rPr lang="en-US" dirty="0"/>
              <a:t>Sub headline is 24pt Arial bold, Text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666044" y="247375"/>
            <a:ext cx="11226800" cy="472228"/>
          </a:xfrm>
          <a:prstGeom prst="rect">
            <a:avLst/>
          </a:prstGeom>
          <a:noFill/>
          <a:ln w="9525">
            <a:noFill/>
            <a:miter lim="800000"/>
            <a:headEnd/>
            <a:tailEnd/>
          </a:ln>
        </p:spPr>
        <p:txBody>
          <a:bodyPr lIns="121912" tIns="60956" rIns="121912" bIns="60956"/>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sp>
        <p:nvSpPr>
          <p:cNvPr id="12" name="Rectangle 11"/>
          <p:cNvSpPr/>
          <p:nvPr userDrawn="1"/>
        </p:nvSpPr>
        <p:spPr>
          <a:xfrm>
            <a:off x="8677835" y="6335673"/>
            <a:ext cx="451389" cy="323157"/>
          </a:xfrm>
          <a:prstGeom prst="rect">
            <a:avLst/>
          </a:prstGeom>
        </p:spPr>
        <p:txBody>
          <a:bodyPr wrap="none" lIns="121912" tIns="60956" rIns="121912" bIns="60956">
            <a:spAutoFit/>
          </a:bodyPr>
          <a:lstStyle/>
          <a:p>
            <a:fld id="{04583EA4-67CD-C040-A070-9F5DF6529252}" type="slidenum">
              <a:rPr lang="en-US" sz="1300" kern="1200" smtClean="0">
                <a:solidFill>
                  <a:schemeClr val="tx1">
                    <a:lumMod val="65000"/>
                    <a:lumOff val="35000"/>
                  </a:schemeClr>
                </a:solidFill>
              </a:rPr>
              <a:pPr/>
              <a:t>‹#›</a:t>
            </a:fld>
            <a:endParaRPr lang="en-US" sz="1300" kern="1200" dirty="0">
              <a:solidFill>
                <a:schemeClr val="tx1">
                  <a:lumMod val="65000"/>
                  <a:lumOff val="35000"/>
                </a:scheme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3031" y="6118639"/>
            <a:ext cx="1399980" cy="849988"/>
          </a:xfrm>
          <a:prstGeom prst="rect">
            <a:avLst/>
          </a:prstGeom>
        </p:spPr>
      </p:pic>
    </p:spTree>
    <p:extLst>
      <p:ext uri="{BB962C8B-B14F-4D97-AF65-F5344CB8AC3E}">
        <p14:creationId xmlns:p14="http://schemas.microsoft.com/office/powerpoint/2010/main" val="17825670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April 2019</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dirty="0"/>
              <a:t>April 2019</a:t>
            </a:r>
            <a:endParaRPr lang="en-US" dirty="0"/>
          </a:p>
        </p:txBody>
      </p:sp>
    </p:spTree>
    <p:extLst>
      <p:ext uri="{BB962C8B-B14F-4D97-AF65-F5344CB8AC3E}">
        <p14:creationId xmlns:p14="http://schemas.microsoft.com/office/powerpoint/2010/main" val="3422361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 typeface="Arial" panose="020B0604020202020204" pitchFamily="34" charset="0"/>
              <a:buNone/>
              <a:defRPr sz="1800" b="1" baseline="0">
                <a:latin typeface="Arial" panose="020B0604020202020204" pitchFamily="34" charset="0"/>
                <a:cs typeface="Arial" panose="020B0604020202020204" pitchFamily="34" charset="0"/>
              </a:defRPr>
            </a:lvl1pPr>
            <a:lvl2pPr marL="177800" indent="-177800">
              <a:buFont typeface="Arial" panose="020B0604020202020204" pitchFamily="34" charset="0"/>
              <a:buChar char="•"/>
              <a:defRPr sz="1800">
                <a:latin typeface="Arial" panose="020B0604020202020204" pitchFamily="34" charset="0"/>
                <a:cs typeface="Arial" panose="020B0604020202020204" pitchFamily="34" charset="0"/>
              </a:defRPr>
            </a:lvl2pPr>
            <a:lvl3pPr marL="355600" indent="-177800">
              <a:buFont typeface="Arial" panose="020B0604020202020204" pitchFamily="34" charset="0"/>
              <a:buChar cha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7"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April 2019</a:t>
            </a:r>
          </a:p>
        </p:txBody>
      </p:sp>
      <p:sp>
        <p:nvSpPr>
          <p:cNvPr id="8" name="Rectangle 5"/>
          <p:cNvSpPr>
            <a:spLocks noGrp="1" noChangeArrowheads="1"/>
          </p:cNvSpPr>
          <p:nvPr>
            <p:ph type="ftr" sz="quarter" idx="3"/>
          </p:nvPr>
        </p:nvSpPr>
        <p:spPr bwMode="auto">
          <a:xfrm>
            <a:off x="8128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p>
        </p:txBody>
      </p:sp>
      <p:sp>
        <p:nvSpPr>
          <p:cNvPr id="9" name="Rectangle 6"/>
          <p:cNvSpPr>
            <a:spLocks noGrp="1" noChangeArrowheads="1"/>
          </p:cNvSpPr>
          <p:nvPr>
            <p:ph type="sldNum" sz="quarter" idx="4"/>
          </p:nvPr>
        </p:nvSpPr>
        <p:spPr bwMode="auto">
          <a:xfrm>
            <a:off x="11277600" y="657225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pPr/>
              <a:t>‹#›</a:t>
            </a:fld>
            <a:endParaRPr lang="en-US" altLang="en-US" sz="2400" dirty="0"/>
          </a:p>
        </p:txBody>
      </p:sp>
    </p:spTree>
    <p:extLst>
      <p:ext uri="{BB962C8B-B14F-4D97-AF65-F5344CB8AC3E}">
        <p14:creationId xmlns:p14="http://schemas.microsoft.com/office/powerpoint/2010/main" val="4209775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dirty="0">
                <a:solidFill>
                  <a:prstClr val="black">
                    <a:tint val="75000"/>
                  </a:prstClr>
                </a:solidFill>
              </a:rPr>
              <a:t>April 2019</a:t>
            </a:r>
          </a:p>
        </p:txBody>
      </p:sp>
    </p:spTree>
    <p:extLst>
      <p:ext uri="{BB962C8B-B14F-4D97-AF65-F5344CB8AC3E}">
        <p14:creationId xmlns:p14="http://schemas.microsoft.com/office/powerpoint/2010/main" val="33964046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dirty="0"/>
              <a:t>April 2019</a:t>
            </a:r>
            <a:endParaRPr lang="en-US" dirty="0"/>
          </a:p>
        </p:txBody>
      </p:sp>
    </p:spTree>
    <p:extLst>
      <p:ext uri="{BB962C8B-B14F-4D97-AF65-F5344CB8AC3E}">
        <p14:creationId xmlns:p14="http://schemas.microsoft.com/office/powerpoint/2010/main" val="2761470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dirty="0">
                <a:solidFill>
                  <a:prstClr val="black">
                    <a:tint val="75000"/>
                  </a:prstClr>
                </a:solidFill>
              </a:rPr>
              <a:t>April 2019</a:t>
            </a:r>
          </a:p>
        </p:txBody>
      </p:sp>
    </p:spTree>
    <p:extLst>
      <p:ext uri="{BB962C8B-B14F-4D97-AF65-F5344CB8AC3E}">
        <p14:creationId xmlns:p14="http://schemas.microsoft.com/office/powerpoint/2010/main" val="21210314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556797" y="1440000"/>
            <a:ext cx="11078400" cy="4747200"/>
          </a:xfrm>
          <a:prstGeom prst="rect">
            <a:avLst/>
          </a:prstGeom>
        </p:spPr>
        <p:txBody>
          <a:bodyPr lIns="0" tIns="0" rIns="0" bIns="0"/>
          <a:lstStyle>
            <a:lvl1pPr marL="0" indent="0">
              <a:spcAft>
                <a:spcPts val="800"/>
              </a:spcAft>
              <a:buFont typeface="Arial" pitchFamily="34" charset="0"/>
              <a:buNone/>
              <a:defRPr sz="1867" baseline="0">
                <a:solidFill>
                  <a:srgbClr val="000000"/>
                </a:solidFill>
              </a:defRPr>
            </a:lvl1pPr>
            <a:lvl2pPr>
              <a:buNone/>
              <a:defRPr/>
            </a:lvl2pPr>
            <a:lvl3pPr>
              <a:buNone/>
              <a:defRPr/>
            </a:lvl3pPr>
            <a:lvl4pPr>
              <a:buNone/>
              <a:defRPr/>
            </a:lvl4pPr>
            <a:lvl5pPr>
              <a:buNone/>
              <a:defRPr/>
            </a:lvl5pPr>
          </a:lstStyle>
          <a:p>
            <a:pPr lvl="0"/>
            <a:r>
              <a:rPr lang="en-US"/>
              <a:t>Edit Master text styles</a:t>
            </a:r>
          </a:p>
        </p:txBody>
      </p:sp>
      <p:sp>
        <p:nvSpPr>
          <p:cNvPr id="6" name="Footer Placeholder 27"/>
          <p:cNvSpPr>
            <a:spLocks noGrp="1"/>
          </p:cNvSpPr>
          <p:nvPr>
            <p:ph type="ftr" sz="quarter" idx="3"/>
          </p:nvPr>
        </p:nvSpPr>
        <p:spPr>
          <a:xfrm>
            <a:off x="3590400" y="6422400"/>
            <a:ext cx="3441600" cy="163200"/>
          </a:xfrm>
          <a:prstGeom prst="rect">
            <a:avLst/>
          </a:prstGeom>
        </p:spPr>
        <p:txBody>
          <a:bodyPr vert="horz" lIns="0" tIns="0" rIns="0" bIns="0" rtlCol="0" anchor="b"/>
          <a:lstStyle>
            <a:lvl1pPr algn="l">
              <a:defRPr sz="1067">
                <a:solidFill>
                  <a:schemeClr val="tx2"/>
                </a:solidFill>
                <a:latin typeface="+mn-lt"/>
              </a:defRPr>
            </a:lvl1pPr>
          </a:lstStyle>
          <a:p>
            <a:endParaRPr lang="en-US" dirty="0">
              <a:cs typeface="Arial" panose="020B0604020202020204" pitchFamily="34" charset="0"/>
            </a:endParaRPr>
          </a:p>
        </p:txBody>
      </p:sp>
      <p:sp>
        <p:nvSpPr>
          <p:cNvPr id="10" name="Title 1"/>
          <p:cNvSpPr>
            <a:spLocks noGrp="1"/>
          </p:cNvSpPr>
          <p:nvPr>
            <p:ph type="title" hasCustomPrompt="1"/>
          </p:nvPr>
        </p:nvSpPr>
        <p:spPr>
          <a:xfrm>
            <a:off x="556800" y="372332"/>
            <a:ext cx="11078400" cy="412800"/>
          </a:xfrm>
        </p:spPr>
        <p:txBody>
          <a:bodyPr/>
          <a:lstStyle>
            <a:lvl1pPr>
              <a:defRPr sz="2667"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556683" y="787200"/>
            <a:ext cx="11078400" cy="412800"/>
          </a:xfrm>
          <a:prstGeom prst="rect">
            <a:avLst/>
          </a:prstGeom>
        </p:spPr>
        <p:txBody>
          <a:bodyPr lIns="0" tIns="0" rIns="0" bIns="0"/>
          <a:lstStyle>
            <a:lvl1pPr marL="0" marR="0" indent="0" algn="l" defTabSz="609585" rtl="0" eaLnBrk="1" fontAlgn="base" latinLnBrk="0" hangingPunct="1">
              <a:lnSpc>
                <a:spcPct val="100000"/>
              </a:lnSpc>
              <a:spcBef>
                <a:spcPct val="0"/>
              </a:spcBef>
              <a:spcAft>
                <a:spcPts val="0"/>
              </a:spcAft>
              <a:buClrTx/>
              <a:buSzTx/>
              <a:buFont typeface="Arial" charset="0"/>
              <a:buNone/>
              <a:tabLst/>
              <a:defRPr sz="2667">
                <a:solidFill>
                  <a:schemeClr val="bg2"/>
                </a:solidFill>
                <a:latin typeface="+mj-lt"/>
              </a:defRPr>
            </a:lvl1pPr>
          </a:lstStyle>
          <a:p>
            <a:pPr marL="0" marR="0" lvl="0" indent="0" algn="l" defTabSz="609585" rtl="0" eaLnBrk="1" fontAlgn="base" latinLnBrk="0" hangingPunct="1">
              <a:lnSpc>
                <a:spcPct val="100000"/>
              </a:lnSpc>
              <a:spcBef>
                <a:spcPct val="0"/>
              </a:spcBef>
              <a:spcAft>
                <a:spcPts val="8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3408015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57491" y="1440000"/>
            <a:ext cx="11078400" cy="4747200"/>
          </a:xfrm>
          <a:prstGeom prst="rect">
            <a:avLst/>
          </a:prstGeom>
        </p:spPr>
        <p:txBody>
          <a:bodyPr lIns="0" tIns="0" rIns="0" bIns="0"/>
          <a:lstStyle>
            <a:lvl1pPr algn="l">
              <a:defRPr sz="2133">
                <a:solidFill>
                  <a:srgbClr val="000000"/>
                </a:solidFill>
              </a:defRPr>
            </a:lvl1pPr>
            <a:lvl2pPr marL="614385" algn="l">
              <a:defRPr sz="1867">
                <a:solidFill>
                  <a:srgbClr val="000000"/>
                </a:solidFill>
              </a:defRPr>
            </a:lvl2pPr>
            <a:lvl3pPr marL="921577" indent="-307192" algn="l">
              <a:defRPr sz="1600">
                <a:solidFill>
                  <a:srgbClr val="000000"/>
                </a:solidFill>
              </a:defRPr>
            </a:lvl3pPr>
            <a:lvl4pPr marL="1228769" algn="l">
              <a:defRPr sz="1333">
                <a:solidFill>
                  <a:srgbClr val="000000"/>
                </a:solidFill>
              </a:defRPr>
            </a:lvl4pPr>
            <a:lvl5pPr marL="1535962" algn="l">
              <a:defRPr sz="1067">
                <a:solidFill>
                  <a:srgbClr val="000000"/>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27"/>
          <p:cNvSpPr>
            <a:spLocks noGrp="1"/>
          </p:cNvSpPr>
          <p:nvPr>
            <p:ph type="ftr" sz="quarter" idx="3"/>
          </p:nvPr>
        </p:nvSpPr>
        <p:spPr>
          <a:xfrm>
            <a:off x="3590400" y="6422400"/>
            <a:ext cx="3441600" cy="163200"/>
          </a:xfrm>
          <a:prstGeom prst="rect">
            <a:avLst/>
          </a:prstGeom>
        </p:spPr>
        <p:txBody>
          <a:bodyPr vert="horz" lIns="0" tIns="0" rIns="0" bIns="0" rtlCol="0" anchor="b"/>
          <a:lstStyle>
            <a:lvl1pPr algn="l">
              <a:defRPr sz="1067">
                <a:solidFill>
                  <a:schemeClr val="tx2"/>
                </a:solidFill>
                <a:latin typeface="+mn-lt"/>
              </a:defRPr>
            </a:lvl1pPr>
          </a:lstStyle>
          <a:p>
            <a:endParaRPr lang="en-GB" dirty="0">
              <a:cs typeface="Arial" panose="020B0604020202020204" pitchFamily="34" charset="0"/>
            </a:endParaRPr>
          </a:p>
        </p:txBody>
      </p:sp>
      <p:sp>
        <p:nvSpPr>
          <p:cNvPr id="9" name="Title 1"/>
          <p:cNvSpPr>
            <a:spLocks noGrp="1"/>
          </p:cNvSpPr>
          <p:nvPr>
            <p:ph type="title" hasCustomPrompt="1"/>
          </p:nvPr>
        </p:nvSpPr>
        <p:spPr>
          <a:xfrm>
            <a:off x="556800" y="372332"/>
            <a:ext cx="11078400" cy="412800"/>
          </a:xfrm>
        </p:spPr>
        <p:txBody>
          <a:bodyPr/>
          <a:lstStyle>
            <a:lvl1pPr>
              <a:defRPr sz="2667" b="0">
                <a:solidFill>
                  <a:schemeClr val="tx1"/>
                </a:solidFill>
                <a:latin typeface="+mj-lt"/>
              </a:defRPr>
            </a:lvl1pPr>
          </a:lstStyle>
          <a:p>
            <a:r>
              <a:rPr lang="en-GB" dirty="0"/>
              <a:t>Click to edit headline</a:t>
            </a:r>
            <a:endParaRPr lang="en-US" dirty="0"/>
          </a:p>
        </p:txBody>
      </p:sp>
      <p:sp>
        <p:nvSpPr>
          <p:cNvPr id="10" name="Text Placeholder 2"/>
          <p:cNvSpPr>
            <a:spLocks noGrp="1"/>
          </p:cNvSpPr>
          <p:nvPr>
            <p:ph type="body" sz="quarter" idx="10" hasCustomPrompt="1"/>
          </p:nvPr>
        </p:nvSpPr>
        <p:spPr>
          <a:xfrm>
            <a:off x="556683" y="787200"/>
            <a:ext cx="11078400" cy="412800"/>
          </a:xfrm>
          <a:prstGeom prst="rect">
            <a:avLst/>
          </a:prstGeom>
        </p:spPr>
        <p:txBody>
          <a:bodyPr lIns="0" tIns="0" rIns="0" bIns="0"/>
          <a:lstStyle>
            <a:lvl1pPr marL="0" marR="0" indent="0" algn="l" defTabSz="609585" rtl="0" eaLnBrk="1" fontAlgn="base" latinLnBrk="0" hangingPunct="1">
              <a:lnSpc>
                <a:spcPct val="100000"/>
              </a:lnSpc>
              <a:spcBef>
                <a:spcPct val="0"/>
              </a:spcBef>
              <a:spcAft>
                <a:spcPts val="0"/>
              </a:spcAft>
              <a:buClrTx/>
              <a:buSzTx/>
              <a:buFont typeface="Arial" charset="0"/>
              <a:buNone/>
              <a:tabLst/>
              <a:defRPr sz="2667">
                <a:solidFill>
                  <a:schemeClr val="bg2"/>
                </a:solidFill>
                <a:latin typeface="+mj-lt"/>
              </a:defRPr>
            </a:lvl1pPr>
          </a:lstStyle>
          <a:p>
            <a:pPr marL="0" marR="0" lvl="0" indent="0" algn="l" defTabSz="609585" rtl="0" eaLnBrk="1" fontAlgn="base" latinLnBrk="0" hangingPunct="1">
              <a:lnSpc>
                <a:spcPct val="100000"/>
              </a:lnSpc>
              <a:spcBef>
                <a:spcPct val="0"/>
              </a:spcBef>
              <a:spcAft>
                <a:spcPts val="8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66587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a:t>April 2019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1208836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dirty="0"/>
              <a:t>April 2019</a:t>
            </a:r>
            <a:endParaRPr lang="en-US" dirty="0"/>
          </a:p>
        </p:txBody>
      </p:sp>
    </p:spTree>
    <p:extLst>
      <p:ext uri="{BB962C8B-B14F-4D97-AF65-F5344CB8AC3E}">
        <p14:creationId xmlns:p14="http://schemas.microsoft.com/office/powerpoint/2010/main" val="20419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dirty="0">
                <a:solidFill>
                  <a:prstClr val="black">
                    <a:tint val="75000"/>
                  </a:prstClr>
                </a:solidFill>
              </a:rPr>
              <a:t>April 2019</a:t>
            </a:r>
          </a:p>
        </p:txBody>
      </p:sp>
    </p:spTree>
    <p:extLst>
      <p:ext uri="{BB962C8B-B14F-4D97-AF65-F5344CB8AC3E}">
        <p14:creationId xmlns:p14="http://schemas.microsoft.com/office/powerpoint/2010/main" val="31683103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2" y="608806"/>
            <a:ext cx="10971371"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3" y="990601"/>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April 2019</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18616975-30F2-B74D-B90F-E83C4C9562E7}" type="datetime1">
              <a:rPr lang="en-US" altLang="ja-JP"/>
              <a:pPr>
                <a:defRPr/>
              </a:pPr>
              <a:t>6/27/2022</a:t>
            </a:fld>
            <a:endParaRPr lang="en-US" dirty="0"/>
          </a:p>
        </p:txBody>
      </p:sp>
    </p:spTree>
    <p:extLst>
      <p:ext uri="{BB962C8B-B14F-4D97-AF65-F5344CB8AC3E}">
        <p14:creationId xmlns:p14="http://schemas.microsoft.com/office/powerpoint/2010/main" val="4273874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6238051"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487681" y="135133"/>
            <a:ext cx="11101073" cy="1076030"/>
          </a:xfrm>
        </p:spPr>
        <p:txBody>
          <a:bodyPr/>
          <a:lstStyle/>
          <a:p>
            <a:r>
              <a:rPr lang="en-US"/>
              <a:t>Click to edit Master title style</a:t>
            </a:r>
          </a:p>
        </p:txBody>
      </p:sp>
      <p:sp>
        <p:nvSpPr>
          <p:cNvPr id="11" name="Picture Placeholder 10"/>
          <p:cNvSpPr>
            <a:spLocks noGrp="1"/>
          </p:cNvSpPr>
          <p:nvPr>
            <p:ph type="pic" sz="quarter" idx="22"/>
          </p:nvPr>
        </p:nvSpPr>
        <p:spPr>
          <a:xfrm>
            <a:off x="486834" y="1644651"/>
            <a:ext cx="5329767"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8D23548A-BD02-5246-9AB8-6847FF416924}" type="datetime1">
              <a:rPr lang="en-US" altLang="ja-JP"/>
              <a:pPr>
                <a:defRPr/>
              </a:pPr>
              <a:t>6/27/2022</a:t>
            </a:fld>
            <a:endParaRPr lang="en-US" dirty="0"/>
          </a:p>
        </p:txBody>
      </p:sp>
    </p:spTree>
    <p:extLst>
      <p:ext uri="{BB962C8B-B14F-4D97-AF65-F5344CB8AC3E}">
        <p14:creationId xmlns:p14="http://schemas.microsoft.com/office/powerpoint/2010/main" val="4236850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73" y="1800000"/>
            <a:ext cx="11135785" cy="385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24935" y="239719"/>
            <a:ext cx="9992784" cy="1085371"/>
          </a:xfrm>
        </p:spPr>
        <p:txBody>
          <a:bodyPr/>
          <a:lstStyle/>
          <a:p>
            <a:r>
              <a:rPr lang="en-US" dirty="0"/>
              <a:t>Click to edit Master title style</a:t>
            </a:r>
          </a:p>
        </p:txBody>
      </p:sp>
      <p:sp>
        <p:nvSpPr>
          <p:cNvPr id="5" name="Date Placeholder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a:t>August 2020</a:t>
            </a:r>
            <a:endParaRPr lang="en-US" dirty="0"/>
          </a:p>
        </p:txBody>
      </p:sp>
      <p:sp>
        <p:nvSpPr>
          <p:cNvPr id="6" name="Footer Placeholder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p>
        </p:txBody>
      </p:sp>
      <p:sp>
        <p:nvSpPr>
          <p:cNvPr id="7" name="Slide Number Placeholder 6"/>
          <p:cNvSpPr>
            <a:spLocks noGrp="1" noChangeArrowheads="1"/>
          </p:cNvSpPr>
          <p:nvPr>
            <p:ph type="sldNum" sz="quarter" idx="4"/>
          </p:nvPr>
        </p:nvSpPr>
        <p:spPr bwMode="auto">
          <a:xfrm>
            <a:off x="11277600" y="662940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pPr/>
              <a:t>‹#›</a:t>
            </a:fld>
            <a:endParaRPr lang="en-US" altLang="en-US" sz="2400" dirty="0"/>
          </a:p>
        </p:txBody>
      </p:sp>
    </p:spTree>
    <p:extLst>
      <p:ext uri="{BB962C8B-B14F-4D97-AF65-F5344CB8AC3E}">
        <p14:creationId xmlns:p14="http://schemas.microsoft.com/office/powerpoint/2010/main" val="3882611951"/>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743200" y="2582416"/>
            <a:ext cx="8534400" cy="1470025"/>
          </a:xfrm>
        </p:spPr>
        <p:txBody>
          <a:bodyPr anchor="ctr"/>
          <a:lstStyle/>
          <a:p>
            <a:r>
              <a:rPr lang="en-US"/>
              <a:t>Click to edit Master title style</a:t>
            </a:r>
            <a:endParaRPr lang="en-US" dirty="0"/>
          </a:p>
        </p:txBody>
      </p:sp>
      <p:sp>
        <p:nvSpPr>
          <p:cNvPr id="3" name="Subtitle 2"/>
          <p:cNvSpPr>
            <a:spLocks noGrp="1"/>
          </p:cNvSpPr>
          <p:nvPr>
            <p:ph type="subTitle" idx="1"/>
          </p:nvPr>
        </p:nvSpPr>
        <p:spPr>
          <a:xfrm>
            <a:off x="124179" y="5108896"/>
            <a:ext cx="5326241" cy="731520"/>
          </a:xfrm>
        </p:spPr>
        <p:txBody>
          <a:bodyPr anchor="ctr">
            <a:normAutofit/>
          </a:bodyPr>
          <a:lstStyle>
            <a:lvl1pPr marL="0" indent="0" algn="r">
              <a:spcBef>
                <a:spcPts val="600"/>
              </a:spcBef>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A_Alliance_Flat_PP.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284" y="5104554"/>
            <a:ext cx="1024520" cy="631177"/>
          </a:xfrm>
          <a:prstGeom prst="rect">
            <a:avLst/>
          </a:prstGeom>
        </p:spPr>
      </p:pic>
      <p:sp>
        <p:nvSpPr>
          <p:cNvPr id="9" name="TextBox 8"/>
          <p:cNvSpPr txBox="1"/>
          <p:nvPr/>
        </p:nvSpPr>
        <p:spPr>
          <a:xfrm>
            <a:off x="231395" y="6563458"/>
            <a:ext cx="2926080" cy="261610"/>
          </a:xfrm>
          <a:prstGeom prst="rect">
            <a:avLst/>
          </a:prstGeom>
          <a:noFill/>
        </p:spPr>
        <p:txBody>
          <a:bodyPr wrap="none" rtlCol="0" anchor="ctr" anchorCtr="0">
            <a:noAutofit/>
          </a:bodyPr>
          <a:lstStyle/>
          <a:p>
            <a:r>
              <a:rPr lang="en-US" sz="800" dirty="0">
                <a:solidFill>
                  <a:schemeClr val="bg1"/>
                </a:solidFill>
                <a:cs typeface="Arial"/>
              </a:rPr>
              <a:t>Confidential  |  © Wi-Fi Alliance</a:t>
            </a:r>
          </a:p>
        </p:txBody>
      </p:sp>
    </p:spTree>
    <p:extLst>
      <p:ext uri="{BB962C8B-B14F-4D97-AF65-F5344CB8AC3E}">
        <p14:creationId xmlns:p14="http://schemas.microsoft.com/office/powerpoint/2010/main" val="4062262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1833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WFA_Alliance_Flat_PP.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284" y="5910604"/>
            <a:ext cx="1024520" cy="631177"/>
          </a:xfrm>
          <a:prstGeom prst="rect">
            <a:avLst/>
          </a:prstGeom>
        </p:spPr>
      </p:pic>
      <p:sp>
        <p:nvSpPr>
          <p:cNvPr id="2" name="Title 1"/>
          <p:cNvSpPr>
            <a:spLocks noGrp="1"/>
          </p:cNvSpPr>
          <p:nvPr>
            <p:ph type="title"/>
          </p:nvPr>
        </p:nvSpPr>
        <p:spPr>
          <a:xfrm>
            <a:off x="3185580" y="3104514"/>
            <a:ext cx="8290560" cy="822960"/>
          </a:xfrm>
        </p:spPr>
        <p:txBody>
          <a:bodyPr bIns="9144" anchor="b"/>
          <a:lstStyle>
            <a:lvl1pPr algn="l">
              <a:defRPr kumimoji="0" lang="en-US" sz="24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a:off x="3185580" y="3863466"/>
            <a:ext cx="8290560" cy="731520"/>
          </a:xfrm>
        </p:spPr>
        <p:txBody>
          <a:bodyPr anchor="t">
            <a:normAutofit/>
          </a:bodyPr>
          <a:lstStyle>
            <a:lvl1pPr marL="0" indent="0">
              <a:buNone/>
              <a:defRPr kumimoji="0" lang="en-US" sz="2000" b="0" i="0" u="none" strike="noStrike" kern="1200" cap="none" spc="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7" name="TextBox 6"/>
          <p:cNvSpPr txBox="1"/>
          <p:nvPr/>
        </p:nvSpPr>
        <p:spPr>
          <a:xfrm>
            <a:off x="231395" y="6563458"/>
            <a:ext cx="2926080" cy="261610"/>
          </a:xfrm>
          <a:prstGeom prst="rect">
            <a:avLst/>
          </a:prstGeom>
          <a:noFill/>
        </p:spPr>
        <p:txBody>
          <a:bodyPr wrap="none" rtlCol="0" anchor="ctr" anchorCtr="0">
            <a:noAutofit/>
          </a:bodyPr>
          <a:lstStyle/>
          <a:p>
            <a:r>
              <a:rPr lang="en-US" sz="800" dirty="0">
                <a:solidFill>
                  <a:srgbClr val="447D75"/>
                </a:solidFill>
                <a:cs typeface="Arial"/>
              </a:rPr>
              <a:t>Confidential  |  © Wi-Fi Alliance</a:t>
            </a:r>
          </a:p>
        </p:txBody>
      </p:sp>
    </p:spTree>
    <p:extLst>
      <p:ext uri="{BB962C8B-B14F-4D97-AF65-F5344CB8AC3E}">
        <p14:creationId xmlns:p14="http://schemas.microsoft.com/office/powerpoint/2010/main" val="1796677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6465" y="1277938"/>
            <a:ext cx="5388864" cy="5106420"/>
          </a:xfrm>
        </p:spPr>
        <p:txBody>
          <a:bodyPr>
            <a:normAutofit/>
          </a:bodyPr>
          <a:lstStyle>
            <a:lvl1pPr>
              <a:defRPr sz="1800"/>
            </a:lvl1pPr>
            <a:lvl2pPr>
              <a:defRPr sz="16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7184" y="1277938"/>
            <a:ext cx="5388864" cy="5106420"/>
          </a:xfrm>
        </p:spPr>
        <p:txBody>
          <a:bodyPr>
            <a:normAutofit/>
          </a:bodyPr>
          <a:lstStyle>
            <a:lvl1pPr>
              <a:defRPr sz="1800"/>
            </a:lvl1pPr>
            <a:lvl2pPr>
              <a:defRPr sz="1600"/>
            </a:lvl2pPr>
            <a:lvl3pPr>
              <a:defRPr sz="1400"/>
            </a:lvl3pPr>
            <a:lvl4pPr>
              <a:defRPr sz="13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5940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504" y="138113"/>
            <a:ext cx="9960864" cy="83026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36465" y="1277938"/>
            <a:ext cx="5388864" cy="530352"/>
          </a:xfrm>
        </p:spPr>
        <p:txBody>
          <a:bodyPr anchor="b">
            <a:noAutofit/>
          </a:bodyPr>
          <a:lstStyle>
            <a:lvl1pPr marL="0" indent="0">
              <a:buNone/>
              <a:defRPr lang="en-US" sz="1800" b="1" kern="1200" cap="none" spc="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236465" y="1924051"/>
            <a:ext cx="5388864" cy="4361543"/>
          </a:xfrm>
        </p:spPr>
        <p:txBody>
          <a:bodyPr>
            <a:normAutofit/>
          </a:bodyPr>
          <a:lstStyle>
            <a:lvl1pPr>
              <a:defRPr sz="1800"/>
            </a:lvl1pPr>
            <a:lvl2pPr>
              <a:defRPr sz="1600"/>
            </a:lvl2pPr>
            <a:lvl3pPr>
              <a:defRPr sz="1400"/>
            </a:lvl3pPr>
            <a:lvl4pPr>
              <a:defRPr sz="13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2548" y="1277938"/>
            <a:ext cx="5388864" cy="530352"/>
          </a:xfrm>
        </p:spPr>
        <p:txBody>
          <a:bodyPr anchor="b">
            <a:noAutofit/>
          </a:bodyPr>
          <a:lstStyle>
            <a:lvl1pPr marL="0" indent="0">
              <a:buNone/>
              <a:defRPr lang="en-US" sz="1800" b="1" i="0" kern="1200" cap="none" spc="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152548" y="1924051"/>
            <a:ext cx="5388864" cy="4361543"/>
          </a:xfrm>
        </p:spPr>
        <p:txBody>
          <a:bodyPr>
            <a:normAutofit/>
          </a:bodyPr>
          <a:lstStyle>
            <a:lvl1pPr>
              <a:defRPr sz="1800"/>
            </a:lvl1pPr>
            <a:lvl2pPr>
              <a:defRPr sz="1600"/>
            </a:lvl2pPr>
            <a:lvl3pPr>
              <a:defRPr sz="1400"/>
            </a:lvl3pPr>
            <a:lvl4pPr>
              <a:defRPr sz="13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659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096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6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April 2019</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5"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dirty="0"/>
              <a:t>April 2019</a:t>
            </a:r>
          </a:p>
        </p:txBody>
      </p:sp>
      <p:sp>
        <p:nvSpPr>
          <p:cNvPr id="5"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469513DB-4ACA-4C94-B95E-08A609DA2D62}" type="slidenum">
              <a:rPr lang="en-US"/>
              <a:pPr>
                <a:defRPr/>
              </a:pPr>
              <a:t>‹#›</a:t>
            </a:fld>
            <a:endParaRPr lang="en-US" sz="1400">
              <a:latin typeface="Myriad Pro" charset="0"/>
            </a:endParaRPr>
          </a:p>
        </p:txBody>
      </p:sp>
    </p:spTree>
    <p:extLst>
      <p:ext uri="{BB962C8B-B14F-4D97-AF65-F5344CB8AC3E}">
        <p14:creationId xmlns:p14="http://schemas.microsoft.com/office/powerpoint/2010/main" val="42024989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dirty="0"/>
              <a:t>April 2019</a:t>
            </a:r>
          </a:p>
        </p:txBody>
      </p:sp>
      <p:sp>
        <p:nvSpPr>
          <p:cNvPr id="5"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B127D9CE-416A-4DDD-91E1-5D0217613202}" type="slidenum">
              <a:rPr lang="en-US"/>
              <a:pPr>
                <a:defRPr/>
              </a:pPr>
              <a:t>‹#›</a:t>
            </a:fld>
            <a:endParaRPr lang="en-US" sz="1400">
              <a:latin typeface="Myriad Pro" charset="0"/>
            </a:endParaRPr>
          </a:p>
        </p:txBody>
      </p:sp>
    </p:spTree>
    <p:extLst>
      <p:ext uri="{BB962C8B-B14F-4D97-AF65-F5344CB8AC3E}">
        <p14:creationId xmlns:p14="http://schemas.microsoft.com/office/powerpoint/2010/main" val="1102139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noChangeArrowheads="1"/>
          </p:cNvSpPr>
          <p:nvPr>
            <p:ph type="dt" sz="half" idx="14"/>
          </p:nvPr>
        </p:nvSpPr>
        <p:spPr/>
        <p:txBody>
          <a:bodyPr/>
          <a:lstStyle>
            <a:lvl1pPr>
              <a:defRPr/>
            </a:lvl1pPr>
          </a:lstStyle>
          <a:p>
            <a:pPr>
              <a:defRPr/>
            </a:pPr>
            <a:r>
              <a:rPr lang="en-US" dirty="0"/>
              <a:t>April 2019</a:t>
            </a:r>
          </a:p>
        </p:txBody>
      </p:sp>
      <p:sp>
        <p:nvSpPr>
          <p:cNvPr id="6" name="Footer Placeholder 8"/>
          <p:cNvSpPr>
            <a:spLocks noGrp="1" noChangeArrowheads="1"/>
          </p:cNvSpPr>
          <p:nvPr>
            <p:ph type="ftr" sz="quarter" idx="15"/>
          </p:nvPr>
        </p:nvSpPr>
        <p:spPr/>
        <p:txBody>
          <a:bodyPr/>
          <a:lstStyle>
            <a:lvl1pPr>
              <a:defRPr>
                <a:ea typeface="ＭＳ Ｐゴシック" panose="020B0600070205080204" pitchFamily="34" charset="-128"/>
              </a:defRPr>
            </a:lvl1pPr>
          </a:lstStyle>
          <a:p>
            <a:pPr>
              <a:defRPr/>
            </a:pPr>
            <a:endParaRPr lang="en-US"/>
          </a:p>
        </p:txBody>
      </p:sp>
      <p:sp>
        <p:nvSpPr>
          <p:cNvPr id="7" name="Slide Number Placeholder 9"/>
          <p:cNvSpPr>
            <a:spLocks noGrp="1" noChangeArrowheads="1"/>
          </p:cNvSpPr>
          <p:nvPr>
            <p:ph type="sldNum" sz="quarter" idx="16"/>
          </p:nvPr>
        </p:nvSpPr>
        <p:spPr/>
        <p:txBody>
          <a:bodyPr/>
          <a:lstStyle>
            <a:lvl1pPr>
              <a:defRPr>
                <a:ea typeface="ＭＳ Ｐゴシック" panose="020B0600070205080204" pitchFamily="34" charset="-128"/>
              </a:defRPr>
            </a:lvl1pPr>
          </a:lstStyle>
          <a:p>
            <a:pPr>
              <a:defRPr/>
            </a:pPr>
            <a:fld id="{DD77AF09-66CC-427B-A3DC-43D36C28CABE}" type="slidenum">
              <a:rPr lang="en-US"/>
              <a:pPr>
                <a:defRPr/>
              </a:pPr>
              <a:t>‹#›</a:t>
            </a:fld>
            <a:endParaRPr lang="en-US" sz="1400">
              <a:latin typeface="Myriad Pro" charset="0"/>
            </a:endParaRPr>
          </a:p>
        </p:txBody>
      </p:sp>
    </p:spTree>
    <p:extLst>
      <p:ext uri="{BB962C8B-B14F-4D97-AF65-F5344CB8AC3E}">
        <p14:creationId xmlns:p14="http://schemas.microsoft.com/office/powerpoint/2010/main" val="474091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600200"/>
            <a:ext cx="500380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273800" y="1600200"/>
            <a:ext cx="500380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p:cNvSpPr>
            <a:spLocks noGrp="1" noChangeArrowheads="1"/>
          </p:cNvSpPr>
          <p:nvPr>
            <p:ph type="dt" sz="half" idx="14"/>
          </p:nvPr>
        </p:nvSpPr>
        <p:spPr/>
        <p:txBody>
          <a:bodyPr/>
          <a:lstStyle>
            <a:lvl1pPr>
              <a:defRPr/>
            </a:lvl1pPr>
          </a:lstStyle>
          <a:p>
            <a:pPr>
              <a:defRPr/>
            </a:pPr>
            <a:r>
              <a:rPr lang="en-US" dirty="0"/>
              <a:t>April 2019</a:t>
            </a:r>
          </a:p>
        </p:txBody>
      </p:sp>
      <p:sp>
        <p:nvSpPr>
          <p:cNvPr id="6" name="Footer Placeholder 8"/>
          <p:cNvSpPr>
            <a:spLocks noGrp="1" noChangeArrowheads="1"/>
          </p:cNvSpPr>
          <p:nvPr>
            <p:ph type="ftr" sz="quarter" idx="15"/>
          </p:nvPr>
        </p:nvSpPr>
        <p:spPr/>
        <p:txBody>
          <a:bodyPr/>
          <a:lstStyle>
            <a:lvl1pPr>
              <a:defRPr>
                <a:ea typeface="ＭＳ Ｐゴシック" panose="020B0600070205080204" pitchFamily="34" charset="-128"/>
              </a:defRPr>
            </a:lvl1pPr>
          </a:lstStyle>
          <a:p>
            <a:pPr>
              <a:defRPr/>
            </a:pPr>
            <a:endParaRPr lang="en-US"/>
          </a:p>
        </p:txBody>
      </p:sp>
      <p:sp>
        <p:nvSpPr>
          <p:cNvPr id="7" name="Slide Number Placeholder 9"/>
          <p:cNvSpPr>
            <a:spLocks noGrp="1" noChangeArrowheads="1"/>
          </p:cNvSpPr>
          <p:nvPr>
            <p:ph type="sldNum" sz="quarter" idx="16"/>
          </p:nvPr>
        </p:nvSpPr>
        <p:spPr/>
        <p:txBody>
          <a:bodyPr/>
          <a:lstStyle>
            <a:lvl1pPr>
              <a:defRPr>
                <a:ea typeface="ＭＳ Ｐゴシック" panose="020B0600070205080204" pitchFamily="34" charset="-128"/>
              </a:defRPr>
            </a:lvl1pPr>
          </a:lstStyle>
          <a:p>
            <a:pPr>
              <a:defRPr/>
            </a:pPr>
            <a:fld id="{DE18A231-C7A4-4981-8F49-3F56B48D9D0B}" type="slidenum">
              <a:rPr lang="en-US"/>
              <a:pPr>
                <a:defRPr/>
              </a:pPr>
              <a:t>‹#›</a:t>
            </a:fld>
            <a:endParaRPr lang="en-US" sz="1400">
              <a:latin typeface="Myriad Pro" charset="0"/>
            </a:endParaRPr>
          </a:p>
        </p:txBody>
      </p:sp>
    </p:spTree>
    <p:extLst>
      <p:ext uri="{BB962C8B-B14F-4D97-AF65-F5344CB8AC3E}">
        <p14:creationId xmlns:p14="http://schemas.microsoft.com/office/powerpoint/2010/main" val="6200198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r>
              <a:rPr lang="en-US" dirty="0"/>
              <a:t>April 2019</a:t>
            </a:r>
          </a:p>
        </p:txBody>
      </p:sp>
      <p:sp>
        <p:nvSpPr>
          <p:cNvPr id="4"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91F8DAD7-B5FA-4950-B485-4A873CAE8BFD}" type="slidenum">
              <a:rPr lang="en-US"/>
              <a:pPr>
                <a:defRPr/>
              </a:pPr>
              <a:t>‹#›</a:t>
            </a:fld>
            <a:endParaRPr lang="en-US" sz="1400">
              <a:latin typeface="Myriad Pro" charset="0"/>
            </a:endParaRPr>
          </a:p>
        </p:txBody>
      </p:sp>
    </p:spTree>
    <p:extLst>
      <p:ext uri="{BB962C8B-B14F-4D97-AF65-F5344CB8AC3E}">
        <p14:creationId xmlns:p14="http://schemas.microsoft.com/office/powerpoint/2010/main" val="1110089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dirty="0"/>
              <a:t>April 2019</a:t>
            </a:r>
          </a:p>
        </p:txBody>
      </p:sp>
      <p:sp>
        <p:nvSpPr>
          <p:cNvPr id="3" name="Rectangle 5"/>
          <p:cNvSpPr>
            <a:spLocks noGrp="1" noChangeArrowheads="1"/>
          </p:cNvSpPr>
          <p:nvPr>
            <p:ph type="ftr" sz="quarter" idx="11"/>
          </p:nvPr>
        </p:nvSpPr>
        <p:spPr/>
        <p:txBody>
          <a:bodyPr/>
          <a:lstStyle>
            <a:lvl1pPr>
              <a:defRPr>
                <a:ea typeface="ＭＳ Ｐゴシック" panose="020B0600070205080204"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anose="020B0600070205080204" pitchFamily="34" charset="-128"/>
              </a:defRPr>
            </a:lvl1pPr>
          </a:lstStyle>
          <a:p>
            <a:pPr>
              <a:defRPr/>
            </a:pPr>
            <a:fld id="{3D545D2D-11D7-43E1-87F4-BE3099C9E14A}" type="slidenum">
              <a:rPr lang="en-US"/>
              <a:pPr>
                <a:defRPr/>
              </a:pPr>
              <a:t>‹#›</a:t>
            </a:fld>
            <a:endParaRPr lang="en-US" sz="1400">
              <a:latin typeface="Myriad Pro" charset="0"/>
            </a:endParaRPr>
          </a:p>
        </p:txBody>
      </p:sp>
    </p:spTree>
    <p:extLst>
      <p:ext uri="{BB962C8B-B14F-4D97-AF65-F5344CB8AC3E}">
        <p14:creationId xmlns:p14="http://schemas.microsoft.com/office/powerpoint/2010/main" val="642442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dirty="0"/>
              <a:t>April 2019</a:t>
            </a:r>
            <a:endParaRPr lang="en-US" dirty="0"/>
          </a:p>
        </p:txBody>
      </p:sp>
    </p:spTree>
    <p:extLst>
      <p:ext uri="{BB962C8B-B14F-4D97-AF65-F5344CB8AC3E}">
        <p14:creationId xmlns:p14="http://schemas.microsoft.com/office/powerpoint/2010/main" val="713648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dirty="0">
                <a:solidFill>
                  <a:prstClr val="black">
                    <a:tint val="75000"/>
                  </a:prstClr>
                </a:solidFill>
              </a:rPr>
              <a:t>April 2019</a:t>
            </a:r>
          </a:p>
        </p:txBody>
      </p:sp>
    </p:spTree>
    <p:extLst>
      <p:ext uri="{BB962C8B-B14F-4D97-AF65-F5344CB8AC3E}">
        <p14:creationId xmlns:p14="http://schemas.microsoft.com/office/powerpoint/2010/main" val="110741270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a:t>April 2019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709601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73" y="1800000"/>
            <a:ext cx="11135785" cy="385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24935" y="239719"/>
            <a:ext cx="9992784" cy="1085371"/>
          </a:xfrm>
        </p:spPr>
        <p:txBody>
          <a:bodyPr/>
          <a:lstStyle/>
          <a:p>
            <a:r>
              <a:rPr lang="en-US" dirty="0"/>
              <a:t>Click to edit Master title style</a:t>
            </a:r>
          </a:p>
        </p:txBody>
      </p:sp>
      <p:sp>
        <p:nvSpPr>
          <p:cNvPr id="5" name="Date Placeholder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solidFill>
                  <a:prstClr val="black"/>
                </a:solidFill>
              </a:rPr>
              <a:t>April 2019</a:t>
            </a:r>
          </a:p>
        </p:txBody>
      </p:sp>
      <p:sp>
        <p:nvSpPr>
          <p:cNvPr id="6" name="Footer Placeholder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solidFill>
                <a:prstClr val="black"/>
              </a:solidFill>
            </a:endParaRPr>
          </a:p>
        </p:txBody>
      </p:sp>
      <p:sp>
        <p:nvSpPr>
          <p:cNvPr id="7" name="Slide Number Placeholder 6"/>
          <p:cNvSpPr>
            <a:spLocks noGrp="1" noChangeArrowheads="1"/>
          </p:cNvSpPr>
          <p:nvPr>
            <p:ph type="sldNum" sz="quarter" idx="4"/>
          </p:nvPr>
        </p:nvSpPr>
        <p:spPr bwMode="auto">
          <a:xfrm>
            <a:off x="11277600" y="662940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solidFill>
                  <a:prstClr val="black">
                    <a:tint val="75000"/>
                  </a:prstClr>
                </a:solidFill>
              </a:rPr>
              <a:pPr/>
              <a:t>‹#›</a:t>
            </a:fld>
            <a:endParaRPr lang="en-US" altLang="en-US" sz="2400" dirty="0">
              <a:solidFill>
                <a:prstClr val="black">
                  <a:tint val="75000"/>
                </a:prstClr>
              </a:solidFill>
            </a:endParaRPr>
          </a:p>
        </p:txBody>
      </p:sp>
    </p:spTree>
    <p:extLst>
      <p:ext uri="{BB962C8B-B14F-4D97-AF65-F5344CB8AC3E}">
        <p14:creationId xmlns:p14="http://schemas.microsoft.com/office/powerpoint/2010/main" val="219883353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April 2019</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5"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5"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dirty="0"/>
              <a:t>April 2019</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5"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dirty="0"/>
              <a:t>April 2019</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1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3.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4"/>
            <a:ext cx="10969784" cy="45719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3" y="6426104"/>
            <a:ext cx="995579" cy="210312"/>
          </a:xfrm>
          <a:prstGeom prst="rect">
            <a:avLst/>
          </a:prstGeom>
        </p:spPr>
        <p:txBody>
          <a:bodyPr vert="horz" wrap="none" lIns="0" tIns="0" rIns="0" bIns="0" rtlCol="0" anchor="b" anchorCtr="0"/>
          <a:lstStyle>
            <a:lvl1pPr algn="ctr">
              <a:defRPr sz="700">
                <a:solidFill>
                  <a:schemeClr val="tx1"/>
                </a:solidFill>
              </a:defRPr>
            </a:lvl1pPr>
          </a:lstStyle>
          <a:p>
            <a:r>
              <a:rPr lang="en-US" dirty="0"/>
              <a:t>April 2019</a:t>
            </a:r>
            <a:endParaRPr dirty="0"/>
          </a:p>
        </p:txBody>
      </p:sp>
      <p:sp>
        <p:nvSpPr>
          <p:cNvPr id="5" name="Footer Placeholder 4"/>
          <p:cNvSpPr>
            <a:spLocks noGrp="1"/>
          </p:cNvSpPr>
          <p:nvPr>
            <p:ph type="ftr" sz="quarter" idx="3"/>
          </p:nvPr>
        </p:nvSpPr>
        <p:spPr>
          <a:xfrm>
            <a:off x="6934200" y="6426104"/>
            <a:ext cx="4025199" cy="210312"/>
          </a:xfrm>
          <a:prstGeom prst="rect">
            <a:avLst/>
          </a:prstGeom>
        </p:spPr>
        <p:txBody>
          <a:bodyPr vert="horz" wrap="none" lIns="0" tIns="0" rIns="0" bIns="0" rtlCol="0" anchor="b" anchorCtr="0"/>
          <a:lstStyle>
            <a:lvl1pPr algn="r">
              <a:defRPr sz="1050" b="1">
                <a:solidFill>
                  <a:srgbClr val="FF0000"/>
                </a:solidFill>
              </a:defRPr>
            </a:lvl1pPr>
          </a:lstStyle>
          <a:p>
            <a:endParaRPr lang="en-US"/>
          </a:p>
        </p:txBody>
      </p:sp>
      <p:sp>
        <p:nvSpPr>
          <p:cNvPr id="6" name="Slide Number Placeholder 5"/>
          <p:cNvSpPr>
            <a:spLocks noGrp="1"/>
          </p:cNvSpPr>
          <p:nvPr>
            <p:ph type="sldNum" sz="quarter" idx="4"/>
          </p:nvPr>
        </p:nvSpPr>
        <p:spPr bwMode="gray">
          <a:xfrm>
            <a:off x="11049003" y="6430872"/>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sp>
        <p:nvSpPr>
          <p:cNvPr id="11" name="TextBox 10"/>
          <p:cNvSpPr txBox="1"/>
          <p:nvPr userDrawn="1"/>
        </p:nvSpPr>
        <p:spPr>
          <a:xfrm>
            <a:off x="2514600" y="6400800"/>
            <a:ext cx="2743200" cy="381000"/>
          </a:xfrm>
          <a:prstGeom prst="rect">
            <a:avLst/>
          </a:prstGeom>
          <a:noFill/>
        </p:spPr>
        <p:txBody>
          <a:bodyPr wrap="squar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74" r:id="rId25"/>
    <p:sldLayoutId id="2147483657" r:id="rId26"/>
    <p:sldLayoutId id="2147483675" r:id="rId27"/>
    <p:sldLayoutId id="2147483676" r:id="rId28"/>
    <p:sldLayoutId id="2147483677" r:id="rId29"/>
    <p:sldLayoutId id="2147483678" r:id="rId30"/>
    <p:sldLayoutId id="2147483649" r:id="rId31"/>
    <p:sldLayoutId id="2147483658" r:id="rId32"/>
    <p:sldLayoutId id="2147483659" r:id="rId33"/>
    <p:sldLayoutId id="2147483683" r:id="rId34"/>
    <p:sldLayoutId id="2147483685" r:id="rId35"/>
    <p:sldLayoutId id="2147483686" r:id="rId36"/>
    <p:sldLayoutId id="2147483687" r:id="rId37"/>
    <p:sldLayoutId id="2147483688" r:id="rId38"/>
    <p:sldLayoutId id="2147483689" r:id="rId39"/>
    <p:sldLayoutId id="2147483706" r:id="rId40"/>
    <p:sldLayoutId id="2147483712" r:id="rId41"/>
    <p:sldLayoutId id="2147483720" r:id="rId42"/>
    <p:sldLayoutId id="2147483804" r:id="rId43"/>
    <p:sldLayoutId id="2147483805" r:id="rId44"/>
    <p:sldLayoutId id="2147483806" r:id="rId45"/>
    <p:sldLayoutId id="2147483807" r:id="rId46"/>
    <p:sldLayoutId id="2147483822" r:id="rId47"/>
    <p:sldLayoutId id="2147483890" r:id="rId48"/>
    <p:sldLayoutId id="2147483891" r:id="rId49"/>
    <p:sldLayoutId id="2147483892" r:id="rId50"/>
    <p:sldLayoutId id="2147483894" r:id="rId51"/>
    <p:sldLayoutId id="2147483895"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WFA_Alliance_Flat_PP.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32736" y="193855"/>
            <a:ext cx="1024520" cy="631177"/>
          </a:xfrm>
          <a:prstGeom prst="rect">
            <a:avLst/>
          </a:prstGeom>
        </p:spPr>
      </p:pic>
      <p:cxnSp>
        <p:nvCxnSpPr>
          <p:cNvPr id="19" name="Straight Connector 18"/>
          <p:cNvCxnSpPr/>
          <p:nvPr/>
        </p:nvCxnSpPr>
        <p:spPr>
          <a:xfrm>
            <a:off x="365760" y="6523450"/>
            <a:ext cx="11460480" cy="0"/>
          </a:xfrm>
          <a:prstGeom prst="line">
            <a:avLst/>
          </a:prstGeom>
          <a:ln w="19050">
            <a:solidFill>
              <a:srgbClr val="9DCAC4"/>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226504" y="138113"/>
            <a:ext cx="10363200" cy="830262"/>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37689" y="1277938"/>
            <a:ext cx="11460480" cy="5152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11615557" y="6577082"/>
            <a:ext cx="309700" cy="215444"/>
          </a:xfrm>
          <a:prstGeom prst="rect">
            <a:avLst/>
          </a:prstGeom>
          <a:noFill/>
        </p:spPr>
        <p:txBody>
          <a:bodyPr wrap="none" rtlCol="0" anchor="ctr">
            <a:spAutoFit/>
          </a:bodyPr>
          <a:lstStyle/>
          <a:p>
            <a:pPr algn="r"/>
            <a:fld id="{0FF110F4-38AE-480A-BB12-3E2E7F9485CD}" type="slidenum">
              <a:rPr lang="en-US" sz="800">
                <a:solidFill>
                  <a:srgbClr val="447D75"/>
                </a:solidFill>
              </a:rPr>
              <a:pPr algn="r"/>
              <a:t>‹#›</a:t>
            </a:fld>
            <a:endParaRPr lang="en-US" sz="800" dirty="0">
              <a:solidFill>
                <a:srgbClr val="447D75"/>
              </a:solidFill>
            </a:endParaRPr>
          </a:p>
        </p:txBody>
      </p:sp>
      <p:sp>
        <p:nvSpPr>
          <p:cNvPr id="13" name="TextBox 12"/>
          <p:cNvSpPr txBox="1"/>
          <p:nvPr/>
        </p:nvSpPr>
        <p:spPr>
          <a:xfrm>
            <a:off x="10027625" y="6553999"/>
            <a:ext cx="1917619" cy="261610"/>
          </a:xfrm>
          <a:prstGeom prst="rect">
            <a:avLst/>
          </a:prstGeom>
          <a:noFill/>
        </p:spPr>
        <p:txBody>
          <a:bodyPr wrap="none" rtlCol="0" anchor="ctr" anchorCtr="0">
            <a:noAutofit/>
          </a:bodyPr>
          <a:lstStyle/>
          <a:p>
            <a:pPr algn="r"/>
            <a:r>
              <a:rPr lang="en-US" sz="800" dirty="0">
                <a:solidFill>
                  <a:srgbClr val="447D75"/>
                </a:solidFill>
              </a:rPr>
              <a:t>Some Test Results on Duty</a:t>
            </a:r>
            <a:r>
              <a:rPr lang="en-US" sz="800" baseline="0" dirty="0">
                <a:solidFill>
                  <a:srgbClr val="447D75"/>
                </a:solidFill>
              </a:rPr>
              <a:t> Cycle Based Coexistence of Wi-Fi and LTE-U</a:t>
            </a:r>
            <a:endParaRPr lang="en-US" sz="700" baseline="30000" dirty="0">
              <a:solidFill>
                <a:srgbClr val="447D75"/>
              </a:solidFill>
            </a:endParaRPr>
          </a:p>
        </p:txBody>
      </p:sp>
      <p:sp>
        <p:nvSpPr>
          <p:cNvPr id="16" name="TextBox 15"/>
          <p:cNvSpPr txBox="1"/>
          <p:nvPr/>
        </p:nvSpPr>
        <p:spPr>
          <a:xfrm>
            <a:off x="231395" y="6563458"/>
            <a:ext cx="2926080" cy="261610"/>
          </a:xfrm>
          <a:prstGeom prst="rect">
            <a:avLst/>
          </a:prstGeom>
          <a:noFill/>
        </p:spPr>
        <p:txBody>
          <a:bodyPr wrap="none" rtlCol="0" anchor="ctr" anchorCtr="0">
            <a:noAutofit/>
          </a:bodyPr>
          <a:lstStyle/>
          <a:p>
            <a:r>
              <a:rPr lang="en-US" sz="800" dirty="0">
                <a:solidFill>
                  <a:srgbClr val="447D75"/>
                </a:solidFill>
                <a:cs typeface="Arial"/>
              </a:rPr>
              <a:t>Confidential  |  © Wi-Fi Alliance</a:t>
            </a:r>
          </a:p>
        </p:txBody>
      </p:sp>
      <p:cxnSp>
        <p:nvCxnSpPr>
          <p:cNvPr id="20" name="Straight Connector 19"/>
          <p:cNvCxnSpPr/>
          <p:nvPr/>
        </p:nvCxnSpPr>
        <p:spPr>
          <a:xfrm>
            <a:off x="365760" y="973354"/>
            <a:ext cx="11460480" cy="0"/>
          </a:xfrm>
          <a:prstGeom prst="line">
            <a:avLst/>
          </a:prstGeom>
          <a:ln w="19050">
            <a:solidFill>
              <a:srgbClr val="9DCAC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9096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p:txStyles>
    <p:titleStyle>
      <a:lvl1pPr algn="l" defTabSz="914400" rtl="0" eaLnBrk="1" latinLnBrk="0" hangingPunct="1">
        <a:spcBef>
          <a:spcPct val="0"/>
        </a:spcBef>
        <a:buNone/>
        <a:defRPr sz="2400" b="0" i="0" kern="1200" cap="none" baseline="0">
          <a:solidFill>
            <a:schemeClr val="tx1"/>
          </a:solidFill>
          <a:latin typeface="+mj-lt"/>
          <a:ea typeface="+mj-ea"/>
          <a:cs typeface="+mj-cs"/>
        </a:defRPr>
      </a:lvl1pPr>
    </p:titleStyle>
    <p:bodyStyle>
      <a:lvl1pPr marL="168275" indent="-168275" algn="l" defTabSz="914400" rtl="0" eaLnBrk="1" latinLnBrk="0" hangingPunct="1">
        <a:lnSpc>
          <a:spcPct val="90000"/>
        </a:lnSpc>
        <a:spcBef>
          <a:spcPts val="1200"/>
        </a:spcBef>
        <a:buFont typeface="Arial" pitchFamily="34" charset="0"/>
        <a:buChar char="•"/>
        <a:defRPr sz="1800" b="0" kern="1200">
          <a:solidFill>
            <a:schemeClr val="tx1"/>
          </a:solidFill>
          <a:latin typeface="+mn-lt"/>
          <a:ea typeface="+mn-ea"/>
          <a:cs typeface="+mn-cs"/>
        </a:defRPr>
      </a:lvl1pPr>
      <a:lvl2pPr marL="403225" indent="-176213" algn="l" defTabSz="914400" rtl="0" eaLnBrk="1" latinLnBrk="0" hangingPunct="1">
        <a:lnSpc>
          <a:spcPct val="90000"/>
        </a:lnSpc>
        <a:spcBef>
          <a:spcPts val="400"/>
        </a:spcBef>
        <a:buClr>
          <a:schemeClr val="tx1"/>
        </a:buClr>
        <a:buFont typeface="Arial" panose="020B0604020202020204" pitchFamily="34" charset="0"/>
        <a:buChar char="–"/>
        <a:defRPr sz="1600" kern="1200">
          <a:solidFill>
            <a:schemeClr val="tx1"/>
          </a:solidFill>
          <a:latin typeface="+mn-lt"/>
          <a:ea typeface="+mn-ea"/>
          <a:cs typeface="+mn-cs"/>
        </a:defRPr>
      </a:lvl2pPr>
      <a:lvl3pPr marL="569913" indent="-166688" algn="l" defTabSz="914400" rtl="0" eaLnBrk="1" latinLnBrk="0" hangingPunct="1">
        <a:lnSpc>
          <a:spcPct val="90000"/>
        </a:lnSpc>
        <a:spcBef>
          <a:spcPts val="400"/>
        </a:spcBef>
        <a:buClr>
          <a:schemeClr val="tx1"/>
        </a:buClr>
        <a:buFont typeface="Arial" pitchFamily="34" charset="0"/>
        <a:buChar char="•"/>
        <a:defRPr sz="1400" kern="1200">
          <a:solidFill>
            <a:schemeClr val="tx1"/>
          </a:solidFill>
          <a:latin typeface="+mn-lt"/>
          <a:ea typeface="+mn-ea"/>
          <a:cs typeface="+mn-cs"/>
        </a:defRPr>
      </a:lvl3pPr>
      <a:lvl4pPr marL="796925" indent="-168275" algn="l" defTabSz="914400" rtl="0" eaLnBrk="1" latinLnBrk="0" hangingPunct="1">
        <a:lnSpc>
          <a:spcPct val="90000"/>
        </a:lnSpc>
        <a:spcBef>
          <a:spcPts val="400"/>
        </a:spcBef>
        <a:buClr>
          <a:schemeClr val="tx1"/>
        </a:buClr>
        <a:buFont typeface="Arial" panose="020B0604020202020204" pitchFamily="34" charset="0"/>
        <a:buChar char="–"/>
        <a:defRPr sz="1300" kern="1200">
          <a:solidFill>
            <a:schemeClr val="tx1"/>
          </a:solidFill>
          <a:latin typeface="+mn-lt"/>
          <a:ea typeface="+mn-ea"/>
          <a:cs typeface="+mn-cs"/>
        </a:defRPr>
      </a:lvl4pPr>
      <a:lvl5pPr marL="973138" indent="-176213" algn="l" defTabSz="914400" rtl="0" eaLnBrk="1" latinLnBrk="0" hangingPunct="1">
        <a:lnSpc>
          <a:spcPct val="90000"/>
        </a:lnSpc>
        <a:spcBef>
          <a:spcPts val="400"/>
        </a:spcBef>
        <a:buClr>
          <a:schemeClr val="tx1"/>
        </a:buClr>
        <a:buFont typeface="Arial" pitchFamily="34" charset="0"/>
        <a:buChar char="»"/>
        <a:tabLst/>
        <a:defRPr sz="12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242888"/>
            <a:ext cx="103632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6002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rgbClr val="000000"/>
                </a:solidFill>
                <a:latin typeface="+mj-lt"/>
                <a:ea typeface="ＭＳ Ｐゴシック" pitchFamily="-112" charset="-128"/>
                <a:cs typeface="ＭＳ Ｐゴシック" pitchFamily="-112" charset="-128"/>
              </a:defRPr>
            </a:lvl1pPr>
          </a:lstStyle>
          <a:p>
            <a:pPr eaLnBrk="0" fontAlgn="base" hangingPunct="0">
              <a:spcBef>
                <a:spcPct val="0"/>
              </a:spcBef>
              <a:spcAft>
                <a:spcPct val="0"/>
              </a:spcAft>
              <a:defRPr/>
            </a:pPr>
            <a:r>
              <a:rPr lang="en-US" dirty="0"/>
              <a:t>April 2019</a:t>
            </a:r>
          </a:p>
        </p:txBody>
      </p:sp>
      <p:sp>
        <p:nvSpPr>
          <p:cNvPr id="1029" name="Rectangle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a:solidFill>
                  <a:srgbClr val="000000"/>
                </a:solidFill>
                <a:latin typeface="+mj-lt"/>
                <a:ea typeface="ＭＳ Ｐゴシック" charset="-128"/>
              </a:defRPr>
            </a:lvl1pPr>
          </a:lstStyle>
          <a:p>
            <a:pPr eaLnBrk="0" fontAlgn="base" hangingPunct="0">
              <a:spcBef>
                <a:spcPct val="0"/>
              </a:spcBef>
              <a:spcAft>
                <a:spcPct val="0"/>
              </a:spcAft>
              <a:defRPr/>
            </a:pPr>
            <a:endParaRPr lang="en-US" dirty="0"/>
          </a:p>
        </p:txBody>
      </p:sp>
      <p:sp>
        <p:nvSpPr>
          <p:cNvPr id="1030" name="Rectangle 6"/>
          <p:cNvSpPr>
            <a:spLocks noGrp="1" noChangeArrowheads="1"/>
          </p:cNvSpPr>
          <p:nvPr>
            <p:ph type="sldNum" sz="quarter" idx="4"/>
          </p:nvPr>
        </p:nvSpPr>
        <p:spPr bwMode="auto">
          <a:xfrm>
            <a:off x="11277600" y="6629400"/>
            <a:ext cx="584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rgbClr val="000000"/>
                </a:solidFill>
                <a:latin typeface="+mj-lt"/>
                <a:ea typeface="ＭＳ Ｐゴシック" charset="-128"/>
              </a:defRPr>
            </a:lvl1pPr>
          </a:lstStyle>
          <a:p>
            <a:pPr eaLnBrk="0" fontAlgn="base" hangingPunct="0">
              <a:spcBef>
                <a:spcPct val="0"/>
              </a:spcBef>
              <a:spcAft>
                <a:spcPct val="0"/>
              </a:spcAft>
              <a:defRPr/>
            </a:pPr>
            <a:fld id="{5B489B4C-17B0-4621-91C7-E64ECFAE8360}" type="slidenum">
              <a:rPr lang="en-US"/>
              <a:pPr eaLnBrk="0" fontAlgn="base" hangingPunct="0">
                <a:spcBef>
                  <a:spcPct val="0"/>
                </a:spcBef>
                <a:spcAft>
                  <a:spcPct val="0"/>
                </a:spcAft>
                <a:defRPr/>
              </a:pPr>
              <a:t>‹#›</a:t>
            </a:fld>
            <a:endParaRPr lang="en-US" sz="1400"/>
          </a:p>
        </p:txBody>
      </p:sp>
      <p:pic>
        <p:nvPicPr>
          <p:cNvPr id="2055" name="Picture 10" descr="IEEE_SA_Bar_Graphic_long_l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194426"/>
            <a:ext cx="1220046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856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842" r:id="rId7"/>
    <p:sldLayoutId id="2147483843" r:id="rId8"/>
    <p:sldLayoutId id="2147483844" r:id="rId9"/>
    <p:sldLayoutId id="2147483845" r:id="rId10"/>
  </p:sldLayoutIdLst>
  <p:hf hdr="0" ftr="0"/>
  <p:txStyles>
    <p:titleStyle>
      <a:lvl1pPr algn="l" rtl="0" eaLnBrk="0" fontAlgn="base" hangingPunct="0">
        <a:spcBef>
          <a:spcPct val="0"/>
        </a:spcBef>
        <a:spcAft>
          <a:spcPct val="0"/>
        </a:spcAft>
        <a:defRPr sz="2800" b="1">
          <a:solidFill>
            <a:schemeClr val="tx1"/>
          </a:solidFill>
          <a:latin typeface="+mj-lt"/>
          <a:ea typeface="ＭＳ Ｐゴシック" panose="020B0600070205080204" pitchFamily="34" charset="-128"/>
          <a:cs typeface="ＭＳ Ｐゴシック" pitchFamily="-112" charset="-128"/>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3050" indent="-273050" algn="l" rtl="0" eaLnBrk="0" fontAlgn="base" hangingPunct="0">
        <a:spcBef>
          <a:spcPts val="1100"/>
        </a:spcBef>
        <a:spcAft>
          <a:spcPct val="0"/>
        </a:spcAft>
        <a:buClr>
          <a:schemeClr val="accent1"/>
        </a:buClr>
        <a:buSzPct val="100000"/>
        <a:buFont typeface="Wingdings 2" panose="05020102010507070707" pitchFamily="18" charset="2"/>
        <a:buChar char=""/>
        <a:defRPr sz="1600">
          <a:solidFill>
            <a:schemeClr val="tx1"/>
          </a:solidFill>
          <a:latin typeface="+mn-lt"/>
          <a:ea typeface="ＭＳ Ｐゴシック" panose="020B0600070205080204" pitchFamily="34" charset="-128"/>
          <a:cs typeface="ＭＳ Ｐゴシック" pitchFamily="-112" charset="-128"/>
        </a:defRPr>
      </a:lvl1pPr>
      <a:lvl2pPr marL="571500" indent="-276225" algn="l" rtl="0" eaLnBrk="0" fontAlgn="base" hangingPunct="0">
        <a:spcBef>
          <a:spcPts val="400"/>
        </a:spcBef>
        <a:spcAft>
          <a:spcPct val="0"/>
        </a:spcAft>
        <a:buChar char="–"/>
        <a:defRPr sz="1600">
          <a:solidFill>
            <a:schemeClr val="tx1"/>
          </a:solidFill>
          <a:latin typeface="+mn-lt"/>
          <a:ea typeface="ＭＳ Ｐゴシック" panose="020B0600070205080204" pitchFamily="34" charset="-128"/>
          <a:cs typeface="ＭＳ Ｐゴシック" pitchFamily="-112" charset="-128"/>
        </a:defRPr>
      </a:lvl2pPr>
      <a:lvl3pPr marL="809625" indent="-228600" algn="l" rtl="0" eaLnBrk="0" fontAlgn="base" hangingPunct="0">
        <a:spcBef>
          <a:spcPts val="400"/>
        </a:spcBef>
        <a:spcAft>
          <a:spcPct val="0"/>
        </a:spcAft>
        <a:buChar char="•"/>
        <a:defRPr sz="1400">
          <a:solidFill>
            <a:schemeClr val="tx1"/>
          </a:solidFill>
          <a:latin typeface="+mn-lt"/>
          <a:ea typeface="ＭＳ Ｐゴシック" panose="020B0600070205080204" pitchFamily="34" charset="-128"/>
          <a:cs typeface="ＭＳ Ｐゴシック" pitchFamily="-112" charset="-128"/>
        </a:defRPr>
      </a:lvl3pPr>
      <a:lvl4pPr marL="1028700" indent="-171450" algn="l" rtl="0" eaLnBrk="0" fontAlgn="base" hangingPunct="0">
        <a:spcBef>
          <a:spcPts val="400"/>
        </a:spcBef>
        <a:spcAft>
          <a:spcPct val="0"/>
        </a:spcAft>
        <a:buFont typeface="Arial" panose="020B0604020202020204" pitchFamily="34" charset="0"/>
        <a:buChar char="-"/>
        <a:defRPr sz="1200">
          <a:solidFill>
            <a:schemeClr val="tx1"/>
          </a:solidFill>
          <a:latin typeface="+mn-lt"/>
          <a:ea typeface="ＭＳ Ｐゴシック" panose="020B0600070205080204" pitchFamily="34" charset="-128"/>
          <a:cs typeface="ＭＳ Ｐゴシック" pitchFamily="-112" charset="-128"/>
        </a:defRPr>
      </a:lvl4pPr>
      <a:lvl5pPr marL="1200150" indent="-171450" algn="l" rtl="0" eaLnBrk="0" fontAlgn="base" hangingPunct="0">
        <a:spcBef>
          <a:spcPts val="400"/>
        </a:spcBef>
        <a:spcAft>
          <a:spcPct val="0"/>
        </a:spcAft>
        <a:buFont typeface="Arial" panose="020B0604020202020204" pitchFamily="34" charset="0"/>
        <a:buChar char="•"/>
        <a:defRPr sz="1200">
          <a:solidFill>
            <a:schemeClr val="tx1"/>
          </a:solidFill>
          <a:latin typeface="+mn-lt"/>
          <a:ea typeface="ＭＳ Ｐゴシック" panose="020B0600070205080204"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hyperlink" Target="https://www.extremenetworks.com/resources/slideshare/wi-fi-engagements-from-super-bowl-liii/"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png"/><Relationship Id="rId7"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hyperlink" Target="https://go.siklu.com/hubfs/Content/White%20Papers/Maravedis%20Industry%20Overview:%205G%20Fixed%20Wireless%20Gigabit%20Services%20Today.pdf"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mbiumnetworks.com/?gclid=Cj0KCQiAwc7jBRD8ARIsAKSUBHJ2qaLG9lGU1IgMtK_JLDIDDdtTQqDEEmSpu6_5T1Kt3_cwdldCnFEaAqiwEALw_wcB"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hyperlink" Target="https://wifinowevents.com/news-and-blog/cambium-networks-to-incorporate-facebook-terragraph-tech-into-new-60-ghz-products/" TargetMode="External"/><Relationship Id="rId4" Type="http://schemas.openxmlformats.org/officeDocument/2006/relationships/hyperlink" Target="https://terragraph.com/#terragraph"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0969943" cy="852364"/>
          </a:xfrm>
        </p:spPr>
        <p:txBody>
          <a:bodyPr>
            <a:normAutofit fontScale="90000"/>
          </a:bodyPr>
          <a:lstStyle/>
          <a:p>
            <a:r>
              <a:rPr lang="en-US" sz="3600" b="1" dirty="0"/>
              <a:t>IEEE 802.11 Overview and Completed Amendments</a:t>
            </a:r>
            <a:br>
              <a:rPr lang="en-US" b="1" dirty="0"/>
            </a:br>
            <a:br>
              <a:rPr lang="en-US" b="1" dirty="0"/>
            </a:br>
            <a:br>
              <a:rPr lang="en-US" b="1" dirty="0"/>
            </a:br>
            <a:br>
              <a:rPr lang="en-US" b="1" dirty="0"/>
            </a:br>
            <a:r>
              <a:rPr lang="en-US" b="1" dirty="0"/>
              <a:t>Overview of the 802.11 Working Group</a:t>
            </a:r>
            <a:br>
              <a:rPr lang="en-US" b="1" dirty="0"/>
            </a:br>
            <a:br>
              <a:rPr lang="en-US" b="1" dirty="0"/>
            </a:br>
            <a:r>
              <a:rPr lang="en-US" b="1" dirty="0"/>
              <a:t>The IEEE 802.11 standard to date</a:t>
            </a:r>
            <a:br>
              <a:rPr lang="en-US" b="1" dirty="0"/>
            </a:br>
            <a:br>
              <a:rPr lang="en-US" b="1" dirty="0"/>
            </a:br>
            <a:r>
              <a:rPr lang="en-US" b="1" dirty="0"/>
              <a:t>Completed Amendments: Markets, use cases and key technologies</a:t>
            </a:r>
            <a:br>
              <a:rPr lang="en-US" b="1" dirty="0"/>
            </a:br>
            <a:br>
              <a:rPr lang="en-US" b="1" dirty="0"/>
            </a:br>
            <a:br>
              <a:rPr lang="en-US" b="1" dirty="0"/>
            </a:br>
            <a:r>
              <a:rPr lang="en-US" sz="2200" b="1" dirty="0"/>
              <a:t>2022 June</a:t>
            </a:r>
            <a:br>
              <a:rPr lang="en-US" sz="2200" b="1" dirty="0"/>
            </a:br>
            <a:r>
              <a:rPr lang="en-US" sz="2200" b="1" dirty="0"/>
              <a:t>Presenter:</a:t>
            </a:r>
            <a:br>
              <a:rPr lang="en-US" b="1" dirty="0"/>
            </a:br>
            <a:br>
              <a:rPr lang="en-US" b="1" i="1" dirty="0"/>
            </a:br>
            <a:r>
              <a:rPr lang="en-GB" sz="1600" dirty="0"/>
              <a:t>“At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a:t>
            </a:r>
            <a:r>
              <a:rPr lang="en-GB" sz="1600" dirty="0" err="1"/>
              <a:t>subclause</a:t>
            </a:r>
            <a:r>
              <a:rPr lang="en-GB" sz="1600" dirty="0"/>
              <a:t> 5.9.3)</a:t>
            </a:r>
            <a:br>
              <a:rPr lang="en-GB" sz="1000" dirty="0"/>
            </a:br>
            <a:br>
              <a:rPr lang="en-US" sz="1600" b="1" i="1" dirty="0"/>
            </a:br>
            <a:endParaRPr lang="en-US" b="1" dirty="0">
              <a:effectLst/>
            </a:endParaRPr>
          </a:p>
        </p:txBody>
      </p:sp>
      <p:sp>
        <p:nvSpPr>
          <p:cNvPr id="6" name="Slide Number Placeholder 3">
            <a:extLst>
              <a:ext uri="{FF2B5EF4-FFF2-40B4-BE49-F238E27FC236}">
                <a16:creationId xmlns:a16="http://schemas.microsoft.com/office/drawing/2014/main" id="{766A3122-4B06-45F9-A9AE-931000A6C218}"/>
              </a:ext>
            </a:extLst>
          </p:cNvPr>
          <p:cNvSpPr>
            <a:spLocks noGrp="1"/>
          </p:cNvSpPr>
          <p:nvPr>
            <p:ph type="sldNum" sz="quarter" idx="15"/>
          </p:nvPr>
        </p:nvSpPr>
        <p:spPr>
          <a:xfrm>
            <a:off x="11049003" y="6430872"/>
            <a:ext cx="533399" cy="232147"/>
          </a:xfrm>
        </p:spPr>
        <p:txBody>
          <a:bodyPr/>
          <a:lstStyle/>
          <a:p>
            <a:pPr>
              <a:defRPr/>
            </a:pPr>
            <a:fld id="{1F2884EB-C6E3-684C-A39B-0E652C4E0E60}" type="slidenum">
              <a:rPr lang="en-US" smtClean="0">
                <a:solidFill>
                  <a:prstClr val="black">
                    <a:tint val="75000"/>
                  </a:prstClr>
                </a:solidFill>
              </a:rPr>
              <a:pPr>
                <a:defRPr/>
              </a:pPr>
              <a:t>1</a:t>
            </a:fld>
            <a:endParaRPr lang="en-US" dirty="0">
              <a:solidFill>
                <a:prstClr val="black">
                  <a:tint val="75000"/>
                </a:prstClr>
              </a:solidFill>
            </a:endParaRPr>
          </a:p>
        </p:txBody>
      </p:sp>
      <p:sp>
        <p:nvSpPr>
          <p:cNvPr id="7" name="Date Placeholder 4">
            <a:extLst>
              <a:ext uri="{FF2B5EF4-FFF2-40B4-BE49-F238E27FC236}">
                <a16:creationId xmlns:a16="http://schemas.microsoft.com/office/drawing/2014/main" id="{ABEC1F19-CF04-4E60-8231-DAF8D98B2F70}"/>
              </a:ext>
            </a:extLst>
          </p:cNvPr>
          <p:cNvSpPr>
            <a:spLocks noGrp="1"/>
          </p:cNvSpPr>
          <p:nvPr>
            <p:ph type="dt" sz="half" idx="16"/>
          </p:nvPr>
        </p:nvSpPr>
        <p:spPr>
          <a:xfrm>
            <a:off x="5598213" y="6426104"/>
            <a:ext cx="995579" cy="210312"/>
          </a:xfrm>
        </p:spPr>
        <p:txBody>
          <a:bodyPr/>
          <a:lstStyle/>
          <a:p>
            <a:pPr>
              <a:defRPr/>
            </a:pPr>
            <a:r>
              <a:rPr lang="en-US" altLang="ja-JP" dirty="0"/>
              <a:t>June 2022</a:t>
            </a:r>
            <a:endParaRPr lang="en-US" dirty="0"/>
          </a:p>
        </p:txBody>
      </p:sp>
    </p:spTree>
    <p:extLst>
      <p:ext uri="{BB962C8B-B14F-4D97-AF65-F5344CB8AC3E}">
        <p14:creationId xmlns:p14="http://schemas.microsoft.com/office/powerpoint/2010/main" val="9503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a:spLocks noGrp="1" noChangeArrowheads="1"/>
          </p:cNvSpPr>
          <p:nvPr>
            <p:ph sz="quarter" idx="4294967295"/>
          </p:nvPr>
        </p:nvSpPr>
        <p:spPr>
          <a:xfrm>
            <a:off x="6146031" y="1343097"/>
            <a:ext cx="4464665" cy="5439315"/>
          </a:xfrm>
          <a:prstGeom prst="rect">
            <a:avLst/>
          </a:prstGeom>
          <a:solidFill>
            <a:schemeClr val="bg1">
              <a:alpha val="0"/>
            </a:schemeClr>
          </a:solidFill>
        </p:spPr>
        <p:txBody>
          <a:bodyPr>
            <a:normAutofit/>
          </a:bodyPr>
          <a:lstStyle/>
          <a:p>
            <a:pPr marL="0" indent="0">
              <a:buNone/>
            </a:pPr>
            <a:r>
              <a:rPr lang="en-US" altLang="ko-KR" b="1" dirty="0"/>
              <a:t>PHY</a:t>
            </a:r>
          </a:p>
          <a:p>
            <a:pPr>
              <a:spcBef>
                <a:spcPts val="600"/>
              </a:spcBef>
            </a:pPr>
            <a:r>
              <a:rPr lang="en-US" altLang="ko-KR" sz="1600" dirty="0"/>
              <a:t>OFDM (FFT size 32 and 64)</a:t>
            </a:r>
          </a:p>
          <a:p>
            <a:pPr>
              <a:spcBef>
                <a:spcPts val="600"/>
              </a:spcBef>
            </a:pPr>
            <a:r>
              <a:rPr lang="en-US" altLang="ko-KR" sz="1600" dirty="0"/>
              <a:t>New reliable MCS-10 working with larger delay spread and Doppler for outdoor</a:t>
            </a:r>
          </a:p>
          <a:p>
            <a:pPr>
              <a:spcBef>
                <a:spcPts val="600"/>
              </a:spcBef>
            </a:pPr>
            <a:r>
              <a:rPr lang="en-US" altLang="ko-KR" sz="1600" dirty="0"/>
              <a:t>Diverse data rates:150Kbps-347Mbps</a:t>
            </a:r>
          </a:p>
          <a:p>
            <a:pPr>
              <a:spcBef>
                <a:spcPts val="600"/>
              </a:spcBef>
            </a:pPr>
            <a:r>
              <a:rPr lang="en-US" altLang="ko-KR" sz="1600" dirty="0"/>
              <a:t>Range &gt;1 km</a:t>
            </a:r>
          </a:p>
          <a:p>
            <a:pPr marL="0" indent="0">
              <a:spcBef>
                <a:spcPts val="600"/>
              </a:spcBef>
              <a:buNone/>
            </a:pPr>
            <a:r>
              <a:rPr lang="en-US" altLang="ko-KR" b="1" dirty="0"/>
              <a:t>MAC</a:t>
            </a:r>
          </a:p>
          <a:p>
            <a:pPr>
              <a:lnSpc>
                <a:spcPct val="120000"/>
              </a:lnSpc>
              <a:spcBef>
                <a:spcPts val="600"/>
              </a:spcBef>
            </a:pPr>
            <a:r>
              <a:rPr lang="en-US" altLang="ko-KR" sz="1600" dirty="0"/>
              <a:t>Scalability up to 8191 devices per AP</a:t>
            </a:r>
          </a:p>
          <a:p>
            <a:pPr marL="933450" lvl="2" indent="-457200">
              <a:lnSpc>
                <a:spcPct val="120000"/>
              </a:lnSpc>
              <a:spcBef>
                <a:spcPts val="0"/>
              </a:spcBef>
              <a:buFont typeface="Wingdings" charset="2"/>
              <a:buChar char="ü"/>
            </a:pPr>
            <a:r>
              <a:rPr lang="en-GB" altLang="en-US" sz="1300" i="1" dirty="0"/>
              <a:t>Restrict Access Window operation</a:t>
            </a:r>
          </a:p>
          <a:p>
            <a:pPr marL="933450" lvl="2" indent="-457200">
              <a:lnSpc>
                <a:spcPct val="120000"/>
              </a:lnSpc>
              <a:spcBef>
                <a:spcPts val="0"/>
              </a:spcBef>
              <a:buFont typeface="Wingdings" charset="2"/>
              <a:buChar char="ü"/>
            </a:pPr>
            <a:r>
              <a:rPr lang="en-GB" altLang="en-US" sz="1300" i="1" dirty="0"/>
              <a:t>Hierarchical TIM structure</a:t>
            </a:r>
            <a:endParaRPr lang="en-US" altLang="ko-KR" sz="1300" dirty="0"/>
          </a:p>
          <a:p>
            <a:pPr>
              <a:lnSpc>
                <a:spcPct val="120000"/>
              </a:lnSpc>
              <a:spcBef>
                <a:spcPts val="600"/>
              </a:spcBef>
            </a:pPr>
            <a:r>
              <a:rPr lang="en-GB" altLang="en-US" sz="1600" dirty="0"/>
              <a:t>Efficient frames and transmissions</a:t>
            </a:r>
          </a:p>
          <a:p>
            <a:pPr marL="933450" lvl="2" indent="-457200">
              <a:lnSpc>
                <a:spcPct val="120000"/>
              </a:lnSpc>
              <a:spcBef>
                <a:spcPts val="0"/>
              </a:spcBef>
              <a:buFont typeface="Wingdings" charset="2"/>
              <a:buChar char="ü"/>
            </a:pPr>
            <a:r>
              <a:rPr lang="en-GB" altLang="en-US" sz="1300" i="1" dirty="0"/>
              <a:t>Short frame format</a:t>
            </a:r>
          </a:p>
          <a:p>
            <a:pPr marL="933450" lvl="2" indent="-457200">
              <a:lnSpc>
                <a:spcPct val="120000"/>
              </a:lnSpc>
              <a:spcBef>
                <a:spcPts val="0"/>
              </a:spcBef>
              <a:buFont typeface="Wingdings" charset="2"/>
              <a:buChar char="ü"/>
            </a:pPr>
            <a:r>
              <a:rPr lang="en-GB" altLang="en-US" sz="1300" i="1" dirty="0"/>
              <a:t>Short control/mgmt. frames </a:t>
            </a:r>
          </a:p>
          <a:p>
            <a:pPr marL="933450" lvl="2" indent="-457200">
              <a:lnSpc>
                <a:spcPct val="120000"/>
              </a:lnSpc>
              <a:spcBef>
                <a:spcPts val="0"/>
              </a:spcBef>
              <a:buFont typeface="Wingdings" charset="2"/>
              <a:buChar char="ü"/>
            </a:pPr>
            <a:r>
              <a:rPr lang="en-GB" altLang="en-US" sz="1300" i="1" dirty="0"/>
              <a:t>Asymmetric &amp; bi-directional transmissions</a:t>
            </a:r>
          </a:p>
          <a:p>
            <a:pPr>
              <a:lnSpc>
                <a:spcPct val="120000"/>
              </a:lnSpc>
              <a:spcBef>
                <a:spcPts val="600"/>
              </a:spcBef>
            </a:pPr>
            <a:r>
              <a:rPr lang="en-US" altLang="ko-KR" sz="1600" dirty="0"/>
              <a:t>Reducing power consumption</a:t>
            </a:r>
            <a:endParaRPr lang="en-GB" altLang="en-US" sz="1300" i="1" dirty="0"/>
          </a:p>
          <a:p>
            <a:pPr marL="933450" lvl="2" indent="-457200">
              <a:lnSpc>
                <a:spcPct val="120000"/>
              </a:lnSpc>
              <a:spcBef>
                <a:spcPts val="0"/>
              </a:spcBef>
              <a:buFont typeface="Wingdings" charset="2"/>
              <a:buChar char="ü"/>
            </a:pPr>
            <a:r>
              <a:rPr lang="en-GB" altLang="en-US" sz="1300" i="1" dirty="0"/>
              <a:t>Non-TIM operation</a:t>
            </a:r>
          </a:p>
          <a:p>
            <a:pPr marL="933450" lvl="2" indent="-457200">
              <a:lnSpc>
                <a:spcPct val="120000"/>
              </a:lnSpc>
              <a:spcBef>
                <a:spcPts val="0"/>
              </a:spcBef>
              <a:buFont typeface="Wingdings" charset="2"/>
              <a:buChar char="ü"/>
            </a:pPr>
            <a:r>
              <a:rPr lang="en-GB" altLang="en-US" sz="1300" i="1" dirty="0"/>
              <a:t>Target Wake Time mechanism</a:t>
            </a:r>
          </a:p>
          <a:p>
            <a:pPr marL="933450" lvl="2" indent="-457200">
              <a:lnSpc>
                <a:spcPct val="120000"/>
              </a:lnSpc>
              <a:spcBef>
                <a:spcPts val="0"/>
              </a:spcBef>
              <a:buFont typeface="Wingdings" charset="2"/>
              <a:buChar char="ü"/>
            </a:pPr>
            <a:r>
              <a:rPr lang="en-GB" altLang="en-US" sz="1300" i="1" dirty="0"/>
              <a:t>Extended sleeping and listen interval</a:t>
            </a:r>
          </a:p>
          <a:p>
            <a:pPr>
              <a:lnSpc>
                <a:spcPct val="120000"/>
              </a:lnSpc>
              <a:spcBef>
                <a:spcPts val="600"/>
              </a:spcBef>
            </a:pPr>
            <a:r>
              <a:rPr lang="en-US" altLang="ko-KR" sz="1600" dirty="0"/>
              <a:t>Relay Operation</a:t>
            </a:r>
            <a:endParaRPr lang="en-GB" altLang="en-US" sz="1600" i="1" dirty="0"/>
          </a:p>
          <a:p>
            <a:pPr lvl="1"/>
            <a:endParaRPr lang="en-GB" altLang="en-US" sz="1200" i="1" dirty="0"/>
          </a:p>
          <a:p>
            <a:pPr lvl="1"/>
            <a:endParaRPr lang="en-US" altLang="ko-KR" sz="1200" b="1" dirty="0">
              <a:solidFill>
                <a:srgbClr val="FF0000"/>
              </a:solidFill>
            </a:endParaRPr>
          </a:p>
        </p:txBody>
      </p:sp>
      <p:sp>
        <p:nvSpPr>
          <p:cNvPr id="5125"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 name="Rounded Rectangle 53"/>
          <p:cNvSpPr/>
          <p:nvPr/>
        </p:nvSpPr>
        <p:spPr>
          <a:xfrm>
            <a:off x="1633329" y="5463481"/>
            <a:ext cx="4311420" cy="885266"/>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52"/>
          <p:cNvSpPr/>
          <p:nvPr/>
        </p:nvSpPr>
        <p:spPr>
          <a:xfrm>
            <a:off x="1663004" y="3141556"/>
            <a:ext cx="4281745" cy="2313031"/>
          </a:xfrm>
          <a:prstGeom prst="roundRect">
            <a:avLst/>
          </a:prstGeom>
          <a:gradFill flip="none" rotWithShape="1">
            <a:gsLst>
              <a:gs pos="0">
                <a:schemeClr val="accent1">
                  <a:lumMod val="5000"/>
                  <a:lumOff val="95000"/>
                </a:schemeClr>
              </a:gs>
              <a:gs pos="12000">
                <a:schemeClr val="accent1">
                  <a:lumMod val="45000"/>
                  <a:lumOff val="55000"/>
                </a:schemeClr>
              </a:gs>
              <a:gs pos="85000">
                <a:schemeClr val="accent1">
                  <a:lumMod val="45000"/>
                  <a:lumOff val="55000"/>
                </a:schemeClr>
              </a:gs>
              <a:gs pos="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48"/>
          <p:cNvSpPr/>
          <p:nvPr/>
        </p:nvSpPr>
        <p:spPr>
          <a:xfrm>
            <a:off x="1663004" y="1589471"/>
            <a:ext cx="4281745" cy="1449104"/>
          </a:xfrm>
          <a:prstGeom prst="roundRect">
            <a:avLst/>
          </a:prstGeom>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905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14" name="Trapezoid 28"/>
          <p:cNvSpPr/>
          <p:nvPr/>
        </p:nvSpPr>
        <p:spPr>
          <a:xfrm>
            <a:off x="1889760" y="5702890"/>
            <a:ext cx="3932702" cy="548640"/>
          </a:xfrm>
          <a:prstGeom prst="trapezoid">
            <a:avLst/>
          </a:prstGeom>
          <a:solidFill>
            <a:schemeClr val="tx1">
              <a:lumMod val="75000"/>
              <a:lumOff val="2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defTabSz="685800"/>
            <a:r>
              <a:rPr lang="en-US" sz="1400" dirty="0">
                <a:solidFill>
                  <a:srgbClr val="FFFFFF"/>
                </a:solidFill>
              </a:rPr>
              <a:t>20 MHz</a:t>
            </a:r>
          </a:p>
        </p:txBody>
      </p:sp>
      <p:sp>
        <p:nvSpPr>
          <p:cNvPr id="15" name="Trapezoid 31"/>
          <p:cNvSpPr/>
          <p:nvPr/>
        </p:nvSpPr>
        <p:spPr>
          <a:xfrm>
            <a:off x="2209800" y="4807908"/>
            <a:ext cx="3409462" cy="548640"/>
          </a:xfrm>
          <a:prstGeom prst="trapezoid">
            <a:avLst/>
          </a:prstGeom>
          <a:solidFill>
            <a:srgbClr val="04AC20"/>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solidFill>
                  <a:schemeClr val="bg1"/>
                </a:solidFill>
              </a:rPr>
              <a:t>16</a:t>
            </a:r>
          </a:p>
        </p:txBody>
      </p:sp>
      <p:sp>
        <p:nvSpPr>
          <p:cNvPr id="16" name="Trapezoid 32"/>
          <p:cNvSpPr/>
          <p:nvPr/>
        </p:nvSpPr>
        <p:spPr>
          <a:xfrm>
            <a:off x="2987431" y="4002192"/>
            <a:ext cx="1854200" cy="548640"/>
          </a:xfrm>
          <a:prstGeom prst="trapezoid">
            <a:avLst/>
          </a:prstGeom>
          <a:solidFill>
            <a:srgbClr val="88CF47"/>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8</a:t>
            </a:r>
          </a:p>
        </p:txBody>
      </p:sp>
      <p:sp>
        <p:nvSpPr>
          <p:cNvPr id="17" name="Trapezoid 33"/>
          <p:cNvSpPr/>
          <p:nvPr/>
        </p:nvSpPr>
        <p:spPr>
          <a:xfrm>
            <a:off x="3422420" y="3196476"/>
            <a:ext cx="984223" cy="548640"/>
          </a:xfrm>
          <a:prstGeom prst="trapezoid">
            <a:avLst/>
          </a:prstGeom>
          <a:solidFill>
            <a:srgbClr val="FAC01C"/>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4</a:t>
            </a:r>
          </a:p>
        </p:txBody>
      </p:sp>
      <p:sp>
        <p:nvSpPr>
          <p:cNvPr id="18" name="Trapezoid 34"/>
          <p:cNvSpPr/>
          <p:nvPr/>
        </p:nvSpPr>
        <p:spPr>
          <a:xfrm>
            <a:off x="3613278" y="2370575"/>
            <a:ext cx="602505" cy="548640"/>
          </a:xfrm>
          <a:prstGeom prst="trapezoid">
            <a:avLst/>
          </a:prstGeom>
          <a:solidFill>
            <a:srgbClr val="FC701A"/>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2</a:t>
            </a:r>
          </a:p>
        </p:txBody>
      </p:sp>
      <p:sp>
        <p:nvSpPr>
          <p:cNvPr id="19" name="Trapezoid 35"/>
          <p:cNvSpPr/>
          <p:nvPr/>
        </p:nvSpPr>
        <p:spPr>
          <a:xfrm>
            <a:off x="3763413" y="1655347"/>
            <a:ext cx="302232" cy="548640"/>
          </a:xfrm>
          <a:prstGeom prst="trapezoid">
            <a:avLst/>
          </a:prstGeom>
          <a:solidFill>
            <a:srgbClr val="FF0000"/>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solidFill>
                  <a:srgbClr val="FFFFFF"/>
                </a:solidFill>
              </a:rPr>
              <a:t>1</a:t>
            </a:r>
          </a:p>
        </p:txBody>
      </p:sp>
      <p:sp>
        <p:nvSpPr>
          <p:cNvPr id="20" name="TextBox 19"/>
          <p:cNvSpPr txBox="1"/>
          <p:nvPr/>
        </p:nvSpPr>
        <p:spPr>
          <a:xfrm>
            <a:off x="3931889" y="1760528"/>
            <a:ext cx="1269899" cy="261610"/>
          </a:xfrm>
          <a:prstGeom prst="rect">
            <a:avLst/>
          </a:prstGeom>
          <a:ln>
            <a:noFill/>
          </a:ln>
        </p:spPr>
        <p:txBody>
          <a:bodyPr wrap="none" rtlCol="0">
            <a:spAutoFit/>
          </a:bodyPr>
          <a:lstStyle/>
          <a:p>
            <a:r>
              <a:rPr lang="en-US" sz="1100" dirty="0"/>
              <a:t>150 Kbps – 4 Mbps</a:t>
            </a:r>
          </a:p>
        </p:txBody>
      </p:sp>
      <p:sp>
        <p:nvSpPr>
          <p:cNvPr id="21" name="TextBox 20"/>
          <p:cNvSpPr txBox="1"/>
          <p:nvPr/>
        </p:nvSpPr>
        <p:spPr>
          <a:xfrm>
            <a:off x="4861117" y="4947815"/>
            <a:ext cx="976549" cy="261610"/>
          </a:xfrm>
          <a:prstGeom prst="rect">
            <a:avLst/>
          </a:prstGeom>
          <a:ln>
            <a:noFill/>
          </a:ln>
        </p:spPr>
        <p:txBody>
          <a:bodyPr wrap="none" rtlCol="0">
            <a:spAutoFit/>
          </a:bodyPr>
          <a:lstStyle/>
          <a:p>
            <a:r>
              <a:rPr lang="en-US" sz="1100" dirty="0"/>
              <a:t>5.8-78 Mbps*</a:t>
            </a:r>
          </a:p>
        </p:txBody>
      </p:sp>
      <p:sp>
        <p:nvSpPr>
          <p:cNvPr id="22" name="Freeform 40"/>
          <p:cNvSpPr/>
          <p:nvPr/>
        </p:nvSpPr>
        <p:spPr>
          <a:xfrm>
            <a:off x="4282832" y="1983498"/>
            <a:ext cx="1539631" cy="2969846"/>
          </a:xfrm>
          <a:custGeom>
            <a:avLst/>
            <a:gdLst>
              <a:gd name="connsiteX0" fmla="*/ 0 w 1539631"/>
              <a:gd name="connsiteY0" fmla="*/ 0 h 2969846"/>
              <a:gd name="connsiteX1" fmla="*/ 156307 w 1539631"/>
              <a:gd name="connsiteY1" fmla="*/ 640862 h 2969846"/>
              <a:gd name="connsiteX2" fmla="*/ 375138 w 1539631"/>
              <a:gd name="connsiteY2" fmla="*/ 1492739 h 2969846"/>
              <a:gd name="connsiteX3" fmla="*/ 750277 w 1539631"/>
              <a:gd name="connsiteY3" fmla="*/ 2235200 h 2969846"/>
              <a:gd name="connsiteX4" fmla="*/ 1539631 w 1539631"/>
              <a:gd name="connsiteY4" fmla="*/ 2969846 h 296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31" h="2969846">
                <a:moveTo>
                  <a:pt x="0" y="0"/>
                </a:moveTo>
                <a:cubicBezTo>
                  <a:pt x="46892" y="196036"/>
                  <a:pt x="93784" y="392072"/>
                  <a:pt x="156307" y="640862"/>
                </a:cubicBezTo>
                <a:cubicBezTo>
                  <a:pt x="218830" y="889652"/>
                  <a:pt x="276143" y="1227016"/>
                  <a:pt x="375138" y="1492739"/>
                </a:cubicBezTo>
                <a:cubicBezTo>
                  <a:pt x="474133" y="1758462"/>
                  <a:pt x="556195" y="1989016"/>
                  <a:pt x="750277" y="2235200"/>
                </a:cubicBezTo>
                <a:cubicBezTo>
                  <a:pt x="944359" y="2481384"/>
                  <a:pt x="1241995" y="2725615"/>
                  <a:pt x="1539631" y="2969846"/>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663004" y="1735081"/>
            <a:ext cx="1888808" cy="769441"/>
          </a:xfrm>
          <a:prstGeom prst="rect">
            <a:avLst/>
          </a:prstGeom>
          <a:noFill/>
        </p:spPr>
        <p:txBody>
          <a:bodyPr wrap="square" rtlCol="0">
            <a:spAutoFit/>
          </a:bodyPr>
          <a:lstStyle/>
          <a:p>
            <a:r>
              <a:rPr lang="en-US" sz="1100" dirty="0">
                <a:solidFill>
                  <a:srgbClr val="404040"/>
                </a:solidFill>
              </a:rPr>
              <a:t>Mandatory &amp; Globally Interoperable modes optimized for sensor networking</a:t>
            </a:r>
          </a:p>
        </p:txBody>
      </p:sp>
      <p:sp>
        <p:nvSpPr>
          <p:cNvPr id="24" name="TextBox 23"/>
          <p:cNvSpPr txBox="1"/>
          <p:nvPr/>
        </p:nvSpPr>
        <p:spPr>
          <a:xfrm>
            <a:off x="1623404" y="3141555"/>
            <a:ext cx="1632447" cy="600164"/>
          </a:xfrm>
          <a:prstGeom prst="rect">
            <a:avLst/>
          </a:prstGeom>
          <a:noFill/>
        </p:spPr>
        <p:txBody>
          <a:bodyPr wrap="square" rtlCol="0">
            <a:spAutoFit/>
          </a:bodyPr>
          <a:lstStyle/>
          <a:p>
            <a:r>
              <a:rPr lang="en-US" sz="1100" dirty="0">
                <a:solidFill>
                  <a:srgbClr val="404040"/>
                </a:solidFill>
              </a:rPr>
              <a:t>Optional higher </a:t>
            </a:r>
            <a:br>
              <a:rPr lang="en-US" sz="1100" dirty="0">
                <a:solidFill>
                  <a:srgbClr val="404040"/>
                </a:solidFill>
              </a:rPr>
            </a:br>
            <a:r>
              <a:rPr lang="en-US" sz="1100" dirty="0">
                <a:solidFill>
                  <a:srgbClr val="404040"/>
                </a:solidFill>
              </a:rPr>
              <a:t>data rate modes for extended range -</a:t>
            </a:r>
          </a:p>
        </p:txBody>
      </p:sp>
      <p:sp>
        <p:nvSpPr>
          <p:cNvPr id="25" name="Rectangle 41"/>
          <p:cNvSpPr/>
          <p:nvPr/>
        </p:nvSpPr>
        <p:spPr>
          <a:xfrm>
            <a:off x="2902361" y="5454587"/>
            <a:ext cx="2024336" cy="276999"/>
          </a:xfrm>
          <a:prstGeom prst="rect">
            <a:avLst/>
          </a:prstGeom>
        </p:spPr>
        <p:txBody>
          <a:bodyPr wrap="none">
            <a:spAutoFit/>
          </a:bodyPr>
          <a:lstStyle/>
          <a:p>
            <a:pPr algn="ctr"/>
            <a:r>
              <a:rPr lang="en-US" sz="1200" b="1" dirty="0">
                <a:solidFill>
                  <a:srgbClr val="404040"/>
                </a:solidFill>
              </a:rPr>
              <a:t>Minimum 11n/ac bandwidth</a:t>
            </a:r>
          </a:p>
        </p:txBody>
      </p:sp>
      <p:sp>
        <p:nvSpPr>
          <p:cNvPr id="26" name="Rectangle 47"/>
          <p:cNvSpPr/>
          <p:nvPr/>
        </p:nvSpPr>
        <p:spPr>
          <a:xfrm>
            <a:off x="3266755" y="1312473"/>
            <a:ext cx="1295546" cy="276999"/>
          </a:xfrm>
          <a:prstGeom prst="rect">
            <a:avLst/>
          </a:prstGeom>
        </p:spPr>
        <p:txBody>
          <a:bodyPr wrap="none">
            <a:spAutoFit/>
          </a:bodyPr>
          <a:lstStyle/>
          <a:p>
            <a:pPr algn="ctr"/>
            <a:r>
              <a:rPr lang="en-US" sz="1200" b="1" dirty="0">
                <a:solidFill>
                  <a:srgbClr val="404040"/>
                </a:solidFill>
              </a:rPr>
              <a:t>11ah bandwidths</a:t>
            </a:r>
          </a:p>
        </p:txBody>
      </p:sp>
      <p:sp>
        <p:nvSpPr>
          <p:cNvPr id="27" name="TextBox 26"/>
          <p:cNvSpPr txBox="1"/>
          <p:nvPr/>
        </p:nvSpPr>
        <p:spPr>
          <a:xfrm>
            <a:off x="1524620" y="6311100"/>
            <a:ext cx="4732301" cy="400110"/>
          </a:xfrm>
          <a:prstGeom prst="rect">
            <a:avLst/>
          </a:prstGeom>
          <a:ln>
            <a:noFill/>
          </a:ln>
        </p:spPr>
        <p:txBody>
          <a:bodyPr wrap="square" rtlCol="0">
            <a:spAutoFit/>
          </a:bodyPr>
          <a:lstStyle/>
          <a:p>
            <a:r>
              <a:rPr lang="en-US" sz="1000" dirty="0"/>
              <a:t>*For 1 spatial stream and normal guard interval only. 11ah supports up to 4 spatial streams and short guard interval providing data rates up to ~347 Mbps</a:t>
            </a:r>
          </a:p>
        </p:txBody>
      </p:sp>
      <p:sp>
        <p:nvSpPr>
          <p:cNvPr id="47" name="Title 1">
            <a:extLst>
              <a:ext uri="{FF2B5EF4-FFF2-40B4-BE49-F238E27FC236}">
                <a16:creationId xmlns:a16="http://schemas.microsoft.com/office/drawing/2014/main" id="{6666577B-0576-4BE1-A3A3-EB8C8403C503}"/>
              </a:ext>
            </a:extLst>
          </p:cNvPr>
          <p:cNvSpPr txBox="1">
            <a:spLocks/>
          </p:cNvSpPr>
          <p:nvPr/>
        </p:nvSpPr>
        <p:spPr>
          <a:xfrm>
            <a:off x="646553" y="541741"/>
            <a:ext cx="11201400" cy="1073636"/>
          </a:xfrm>
          <a:prstGeom prst="rect">
            <a:avLst/>
          </a:prstGeom>
        </p:spPr>
        <p:txBody>
          <a:bodyPr vert="horz" lIns="0" tIns="0" rIns="0" bIns="0" rtlCol="0" anchor="t" anchorCtr="0">
            <a:normAutofit fontScale="70000" lnSpcReduction="20000"/>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en-GB" sz="4000" dirty="0"/>
              <a:t>802.11ah technical features</a:t>
            </a:r>
            <a:br>
              <a:rPr lang="en-GB" sz="3200" dirty="0"/>
            </a:br>
            <a:br>
              <a:rPr lang="en-GB" sz="3200" dirty="0"/>
            </a:br>
            <a:br>
              <a:rPr lang="en-US" dirty="0"/>
            </a:br>
            <a:endParaRPr lang="en-GB" sz="3200" dirty="0"/>
          </a:p>
        </p:txBody>
      </p:sp>
      <p:sp>
        <p:nvSpPr>
          <p:cNvPr id="30" name="Slide Number Placeholder 3">
            <a:extLst>
              <a:ext uri="{FF2B5EF4-FFF2-40B4-BE49-F238E27FC236}">
                <a16:creationId xmlns:a16="http://schemas.microsoft.com/office/drawing/2014/main" id="{7F1324E7-2021-4B3F-BDD3-738D032D90CB}"/>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3091281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802.11ai</a:t>
            </a:r>
            <a:r>
              <a:rPr lang="en-GB" sz="3200" dirty="0"/>
              <a:t> defines fast initial link set-up methods</a:t>
            </a: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11</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62709" y="1452040"/>
            <a:ext cx="10969784" cy="4571999"/>
          </a:xfrm>
        </p:spPr>
        <p:txBody>
          <a:bodyPr/>
          <a:lstStyle/>
          <a:p>
            <a:pPr marL="457200" indent="-457200"/>
            <a:r>
              <a:rPr lang="en-GB" altLang="en-US" sz="2000" dirty="0"/>
              <a:t>This amendment defines mechanisms that provide IEEE 802.11 networks with fast initial link set-up methods which do not degrade the security currently offered by Robust Security Network Association (RSNA) already defined in IEEE 802.11. </a:t>
            </a:r>
          </a:p>
          <a:p>
            <a:pPr marL="457200" indent="-457200"/>
            <a:r>
              <a:rPr lang="en-GB" altLang="en-US" sz="2000" dirty="0"/>
              <a:t>The project’s primary need came from an environment where mobile users are constantly entering and leaving the coverage area of an existing extended service set (ESS). </a:t>
            </a:r>
          </a:p>
          <a:p>
            <a:pPr marL="685800" lvl="1" indent="-457200"/>
            <a:r>
              <a:rPr lang="en-GB" altLang="en-US" sz="1800" dirty="0"/>
              <a:t>scale with a high number of users simultaneously entering an ESS </a:t>
            </a:r>
          </a:p>
          <a:p>
            <a:pPr marL="685800" lvl="1" indent="-457200"/>
            <a:r>
              <a:rPr lang="en-GB" altLang="en-US" sz="1800" dirty="0"/>
              <a:t>minimize the time spent within the initial link set-up phase</a:t>
            </a:r>
          </a:p>
          <a:p>
            <a:pPr marL="685800" lvl="1" indent="-457200"/>
            <a:r>
              <a:rPr lang="en-GB" altLang="en-US" sz="1800" dirty="0"/>
              <a:t>securely provide initial authentication.</a:t>
            </a:r>
          </a:p>
          <a:p>
            <a:endParaRPr lang="en-GB" dirty="0"/>
          </a:p>
        </p:txBody>
      </p:sp>
      <p:pic>
        <p:nvPicPr>
          <p:cNvPr id="43" name="Picture 3" descr="C:\Documents and Settings\ts03\My Documents\_CSR\IEEE\11ai\RE%3a_IEE_Tutorail_Photo_Possibilities\drive by info collage.jpg">
            <a:extLst>
              <a:ext uri="{FF2B5EF4-FFF2-40B4-BE49-F238E27FC236}">
                <a16:creationId xmlns:a16="http://schemas.microsoft.com/office/drawing/2014/main" id="{157D26F5-10A1-4E18-97E1-5BD747DC2C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496" y="4267200"/>
            <a:ext cx="3168504" cy="2110469"/>
          </a:xfrm>
          <a:prstGeom prst="rect">
            <a:avLst/>
          </a:prstGeom>
          <a:noFill/>
          <a:extLst>
            <a:ext uri="{909E8E84-426E-40DD-AFC4-6F175D3DCCD1}">
              <a14:hiddenFill xmlns:a14="http://schemas.microsoft.com/office/drawing/2010/main">
                <a:solidFill>
                  <a:srgbClr val="FFFFFF"/>
                </a:solidFill>
              </a14:hiddenFill>
            </a:ext>
          </a:extLst>
        </p:spPr>
      </p:pic>
      <p:pic>
        <p:nvPicPr>
          <p:cNvPr id="44" name="Content Placeholder 7">
            <a:extLst>
              <a:ext uri="{FF2B5EF4-FFF2-40B4-BE49-F238E27FC236}">
                <a16:creationId xmlns:a16="http://schemas.microsoft.com/office/drawing/2014/main" id="{1127CCBE-329C-4B3C-B5B7-5A69D8282D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81800" y="4010382"/>
            <a:ext cx="4419600" cy="2331976"/>
          </a:xfrm>
          <a:prstGeom prst="rect">
            <a:avLst/>
          </a:prstGeom>
          <a:noFill/>
          <a:ln w="9525">
            <a:noFill/>
            <a:miter lim="800000"/>
            <a:headEnd/>
            <a:tailEnd/>
          </a:ln>
          <a:effectLst/>
        </p:spPr>
      </p:pic>
      <p:sp>
        <p:nvSpPr>
          <p:cNvPr id="12" name="Date Placeholder 4">
            <a:extLst>
              <a:ext uri="{FF2B5EF4-FFF2-40B4-BE49-F238E27FC236}">
                <a16:creationId xmlns:a16="http://schemas.microsoft.com/office/drawing/2014/main" id="{17ADAA2E-28DA-449F-B3B7-C8470589568B}"/>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1425577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GB" dirty="0"/>
              <a:t>802.11ai technical features</a:t>
            </a:r>
            <a:endParaRPr lang="ja-JP" altLang="en-US" dirty="0"/>
          </a:p>
        </p:txBody>
      </p:sp>
      <p:sp>
        <p:nvSpPr>
          <p:cNvPr id="5" name="スライド番号プレースホルダ 4"/>
          <p:cNvSpPr>
            <a:spLocks noGrp="1"/>
          </p:cNvSpPr>
          <p:nvPr>
            <p:ph type="sldNum" sz="quarter" idx="10"/>
          </p:nvPr>
        </p:nvSpPr>
        <p:spPr/>
        <p:txBody>
          <a:bodyPr/>
          <a:lstStyle/>
          <a:p>
            <a:pPr>
              <a:defRPr/>
            </a:pPr>
            <a:fld id="{C2DA4596-0E95-4845-A51E-381771D71C5B}" type="slidenum">
              <a:rPr lang="en-US" smtClean="0"/>
              <a:pPr>
                <a:defRPr/>
              </a:pPr>
              <a:t>12</a:t>
            </a:fld>
            <a:endParaRPr lang="en-US" dirty="0"/>
          </a:p>
        </p:txBody>
      </p:sp>
      <p:sp>
        <p:nvSpPr>
          <p:cNvPr id="7" name="Text Placeholder 3"/>
          <p:cNvSpPr txBox="1">
            <a:spLocks/>
          </p:cNvSpPr>
          <p:nvPr/>
        </p:nvSpPr>
        <p:spPr bwMode="auto">
          <a:xfrm>
            <a:off x="5840217" y="3485189"/>
            <a:ext cx="5111007" cy="36277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eaLnBrk="0" fontAlgn="base" hangingPunct="0">
              <a:spcBef>
                <a:spcPts val="1200"/>
              </a:spcBef>
              <a:spcAft>
                <a:spcPct val="0"/>
              </a:spcAft>
              <a:buClr>
                <a:schemeClr val="bg2"/>
              </a:buClr>
              <a:defRPr/>
            </a:pPr>
            <a:r>
              <a:rPr lang="en-US" altLang="ja-JP" kern="0" dirty="0">
                <a:ea typeface="MS PGothic" pitchFamily="34" charset="-128"/>
                <a:cs typeface="MS PGothic" pitchFamily="34" charset="-128"/>
              </a:rPr>
              <a:t>802.11ai reduces connection setup overhead by:</a:t>
            </a:r>
            <a:endParaRPr lang="en-US" altLang="ja-JP" kern="0" dirty="0"/>
          </a:p>
        </p:txBody>
      </p:sp>
      <p:sp>
        <p:nvSpPr>
          <p:cNvPr id="8" name="テキスト ボックス 287"/>
          <p:cNvSpPr txBox="1">
            <a:spLocks noChangeArrowheads="1"/>
          </p:cNvSpPr>
          <p:nvPr/>
        </p:nvSpPr>
        <p:spPr bwMode="auto">
          <a:xfrm>
            <a:off x="8479563" y="1396140"/>
            <a:ext cx="4365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9" name="テキスト ボックス 288"/>
          <p:cNvSpPr txBox="1">
            <a:spLocks noChangeArrowheads="1"/>
          </p:cNvSpPr>
          <p:nvPr/>
        </p:nvSpPr>
        <p:spPr bwMode="auto">
          <a:xfrm>
            <a:off x="6284050" y="1396140"/>
            <a:ext cx="519112"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10" name="テキスト ボックス 289"/>
          <p:cNvSpPr txBox="1">
            <a:spLocks noChangeArrowheads="1"/>
          </p:cNvSpPr>
          <p:nvPr/>
        </p:nvSpPr>
        <p:spPr bwMode="auto">
          <a:xfrm>
            <a:off x="9749562" y="1397728"/>
            <a:ext cx="712788" cy="2762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dirty="0">
                <a:solidFill>
                  <a:srgbClr val="FFFFFF"/>
                </a:solidFill>
                <a:latin typeface="Calibri" pitchFamily="-102" charset="0"/>
                <a:ea typeface="MS PGothic" pitchFamily="34" charset="-128"/>
                <a:cs typeface="MS PGothic" pitchFamily="34" charset="-128"/>
              </a:rPr>
              <a:t>DHCP</a:t>
            </a:r>
            <a:endParaRPr kumimoji="1" lang="ja-JP" altLang="en-US" sz="1300" dirty="0">
              <a:solidFill>
                <a:srgbClr val="FFFFFF"/>
              </a:solidFill>
              <a:latin typeface="Calibri" pitchFamily="-102" charset="0"/>
              <a:ea typeface="MS PGothic" pitchFamily="34" charset="-128"/>
              <a:cs typeface="MS PGothic" pitchFamily="34" charset="-128"/>
            </a:endParaRPr>
          </a:p>
        </p:txBody>
      </p:sp>
      <p:cxnSp>
        <p:nvCxnSpPr>
          <p:cNvPr id="11" name="直線コネクタ 290"/>
          <p:cNvCxnSpPr>
            <a:cxnSpLocks noChangeShapeType="1"/>
            <a:stCxn id="9" idx="2"/>
          </p:cNvCxnSpPr>
          <p:nvPr/>
        </p:nvCxnSpPr>
        <p:spPr bwMode="auto">
          <a:xfrm rot="5400000">
            <a:off x="5773669" y="2443096"/>
            <a:ext cx="1539875" cy="158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2" name="直線コネクタ 291"/>
          <p:cNvCxnSpPr>
            <a:cxnSpLocks noChangeShapeType="1"/>
            <a:stCxn id="8" idx="2"/>
          </p:cNvCxnSpPr>
          <p:nvPr/>
        </p:nvCxnSpPr>
        <p:spPr bwMode="auto">
          <a:xfrm rot="16200000" flipH="1">
            <a:off x="7932668" y="2439921"/>
            <a:ext cx="1538288" cy="6350"/>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3" name="直線コネクタ 292"/>
          <p:cNvCxnSpPr>
            <a:cxnSpLocks noChangeShapeType="1"/>
            <a:stCxn id="10" idx="2"/>
          </p:cNvCxnSpPr>
          <p:nvPr/>
        </p:nvCxnSpPr>
        <p:spPr bwMode="auto">
          <a:xfrm rot="5400000">
            <a:off x="9388407" y="2382772"/>
            <a:ext cx="1425575" cy="7937"/>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4" name="直線矢印コネクタ 294"/>
          <p:cNvCxnSpPr>
            <a:cxnSpLocks noChangeShapeType="1"/>
          </p:cNvCxnSpPr>
          <p:nvPr/>
        </p:nvCxnSpPr>
        <p:spPr bwMode="auto">
          <a:xfrm rot="10800000">
            <a:off x="6536463" y="1986690"/>
            <a:ext cx="2162175" cy="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15" name="直線矢印コネクタ 296"/>
          <p:cNvCxnSpPr>
            <a:cxnSpLocks noChangeShapeType="1"/>
          </p:cNvCxnSpPr>
          <p:nvPr/>
        </p:nvCxnSpPr>
        <p:spPr bwMode="auto">
          <a:xfrm flipV="1">
            <a:off x="6549163" y="2121627"/>
            <a:ext cx="21494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6" name="直線矢印コネクタ 297"/>
          <p:cNvCxnSpPr>
            <a:cxnSpLocks noChangeShapeType="1"/>
          </p:cNvCxnSpPr>
          <p:nvPr/>
        </p:nvCxnSpPr>
        <p:spPr bwMode="auto">
          <a:xfrm rot="10800000">
            <a:off x="6536463" y="2226402"/>
            <a:ext cx="21621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7" name="直線矢印コネクタ 300"/>
          <p:cNvCxnSpPr>
            <a:cxnSpLocks noChangeShapeType="1"/>
          </p:cNvCxnSpPr>
          <p:nvPr/>
        </p:nvCxnSpPr>
        <p:spPr bwMode="auto">
          <a:xfrm>
            <a:off x="6552337" y="2550252"/>
            <a:ext cx="2146300" cy="0"/>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18" name="直線矢印コネクタ 301"/>
          <p:cNvCxnSpPr>
            <a:cxnSpLocks noChangeShapeType="1"/>
          </p:cNvCxnSpPr>
          <p:nvPr/>
        </p:nvCxnSpPr>
        <p:spPr bwMode="auto">
          <a:xfrm rot="10800000">
            <a:off x="6544400" y="2882041"/>
            <a:ext cx="2146300" cy="1587"/>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sp>
        <p:nvSpPr>
          <p:cNvPr id="19" name="テキスト ボックス 302"/>
          <p:cNvSpPr txBox="1">
            <a:spLocks noChangeArrowheads="1"/>
          </p:cNvSpPr>
          <p:nvPr/>
        </p:nvSpPr>
        <p:spPr bwMode="auto">
          <a:xfrm>
            <a:off x="6698388" y="1835877"/>
            <a:ext cx="1781175" cy="15388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Beacon/Probe 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0" name="テキスト ボックス 303"/>
          <p:cNvSpPr txBox="1">
            <a:spLocks noChangeArrowheads="1"/>
          </p:cNvSpPr>
          <p:nvPr/>
        </p:nvSpPr>
        <p:spPr bwMode="auto">
          <a:xfrm>
            <a:off x="7139584" y="2081940"/>
            <a:ext cx="965329" cy="1538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Auth Req/Resp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1" name="テキスト ボックス 305"/>
          <p:cNvSpPr txBox="1">
            <a:spLocks noChangeArrowheads="1"/>
          </p:cNvSpPr>
          <p:nvPr/>
        </p:nvSpPr>
        <p:spPr bwMode="auto">
          <a:xfrm>
            <a:off x="9216163" y="1396140"/>
            <a:ext cx="4238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22" name="直線コネクタ 306"/>
          <p:cNvCxnSpPr>
            <a:cxnSpLocks noChangeShapeType="1"/>
            <a:stCxn id="21" idx="2"/>
          </p:cNvCxnSpPr>
          <p:nvPr/>
        </p:nvCxnSpPr>
        <p:spPr bwMode="auto">
          <a:xfrm rot="16200000" flipH="1">
            <a:off x="8724831" y="2378009"/>
            <a:ext cx="1423988" cy="15875"/>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23" name="直線矢印コネクタ 307"/>
          <p:cNvCxnSpPr>
            <a:cxnSpLocks noChangeShapeType="1"/>
          </p:cNvCxnSpPr>
          <p:nvPr/>
        </p:nvCxnSpPr>
        <p:spPr bwMode="auto">
          <a:xfrm flipV="1">
            <a:off x="8644663" y="2121627"/>
            <a:ext cx="760413" cy="0"/>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4" name="直線矢印コネクタ 308"/>
          <p:cNvCxnSpPr>
            <a:cxnSpLocks noChangeShapeType="1"/>
          </p:cNvCxnSpPr>
          <p:nvPr/>
        </p:nvCxnSpPr>
        <p:spPr bwMode="auto">
          <a:xfrm rot="10800000">
            <a:off x="8644662" y="2243866"/>
            <a:ext cx="723900" cy="1587"/>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5" name="直線矢印コネクタ 309"/>
          <p:cNvCxnSpPr>
            <a:cxnSpLocks noChangeShapeType="1"/>
          </p:cNvCxnSpPr>
          <p:nvPr/>
        </p:nvCxnSpPr>
        <p:spPr bwMode="auto">
          <a:xfrm>
            <a:off x="8736737" y="2628040"/>
            <a:ext cx="1398588"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cxnSp>
        <p:nvCxnSpPr>
          <p:cNvPr id="26" name="直線矢印コネクタ 310"/>
          <p:cNvCxnSpPr>
            <a:cxnSpLocks noChangeShapeType="1"/>
          </p:cNvCxnSpPr>
          <p:nvPr/>
        </p:nvCxnSpPr>
        <p:spPr bwMode="auto">
          <a:xfrm rot="10800000" flipV="1">
            <a:off x="8716101" y="2777265"/>
            <a:ext cx="1400175"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sp>
        <p:nvSpPr>
          <p:cNvPr id="27" name="テキスト ボックス 311"/>
          <p:cNvSpPr txBox="1">
            <a:spLocks noChangeArrowheads="1"/>
          </p:cNvSpPr>
          <p:nvPr/>
        </p:nvSpPr>
        <p:spPr bwMode="auto">
          <a:xfrm>
            <a:off x="7204716" y="2655027"/>
            <a:ext cx="1289135" cy="153888"/>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lang="en-US" altLang="ja-JP" sz="1000">
                <a:solidFill>
                  <a:srgbClr val="FFFFFF"/>
                </a:solidFill>
                <a:latin typeface="Calibri" pitchFamily="-102" charset="0"/>
                <a:ea typeface="MS PGothic" pitchFamily="34" charset="-128"/>
                <a:cs typeface="MS PGothic" pitchFamily="34" charset="-128"/>
              </a:rPr>
              <a:t>Association &amp; IP addr</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8" name="右矢印 360"/>
          <p:cNvSpPr>
            <a:spLocks noChangeArrowheads="1"/>
          </p:cNvSpPr>
          <p:nvPr/>
        </p:nvSpPr>
        <p:spPr bwMode="auto">
          <a:xfrm>
            <a:off x="5779226" y="2366102"/>
            <a:ext cx="642937" cy="628650"/>
          </a:xfrm>
          <a:prstGeom prst="rightArrow">
            <a:avLst>
              <a:gd name="adj1" fmla="val 50000"/>
              <a:gd name="adj2" fmla="val 50028"/>
            </a:avLst>
          </a:prstGeom>
          <a:solidFill>
            <a:srgbClr val="00B8FF"/>
          </a:solidFill>
          <a:ln w="9525">
            <a:solidFill>
              <a:schemeClr val="tx1"/>
            </a:solidFill>
            <a:round/>
            <a:headEnd/>
            <a:tailEnd/>
          </a:ln>
        </p:spPr>
        <p:txBody>
          <a:bodyPr lIns="68598" tIns="34299" rIns="68598" bIns="34299">
            <a:prstTxWarp prst="textNoShape">
              <a:avLst/>
            </a:prstTxWarp>
          </a:bodyPr>
          <a:lstStyle/>
          <a:p>
            <a:pPr defTabSz="336550">
              <a:buClr>
                <a:srgbClr val="000000"/>
              </a:buClr>
              <a:buSzPct val="100000"/>
            </a:pPr>
            <a:endParaRPr lang="ja-JP" altLang="en-US" dirty="0">
              <a:solidFill>
                <a:schemeClr val="bg1"/>
              </a:solidFill>
              <a:latin typeface="Times New Roman" pitchFamily="-102" charset="0"/>
              <a:ea typeface="MS Gothic" pitchFamily="49" charset="-128"/>
              <a:cs typeface="MS Gothic" pitchFamily="49" charset="-128"/>
            </a:endParaRPr>
          </a:p>
        </p:txBody>
      </p:sp>
      <p:grpSp>
        <p:nvGrpSpPr>
          <p:cNvPr id="29" name="Group 4"/>
          <p:cNvGrpSpPr>
            <a:grpSpLocks/>
          </p:cNvGrpSpPr>
          <p:nvPr/>
        </p:nvGrpSpPr>
        <p:grpSpPr bwMode="auto">
          <a:xfrm>
            <a:off x="1587501" y="1470888"/>
            <a:ext cx="4278313" cy="4064000"/>
            <a:chOff x="148862" y="1033256"/>
            <a:chExt cx="5702451" cy="5417075"/>
          </a:xfrm>
        </p:grpSpPr>
        <p:sp>
          <p:nvSpPr>
            <p:cNvPr id="30" name="テキスト ボックス 312"/>
            <p:cNvSpPr txBox="1">
              <a:spLocks noChangeArrowheads="1"/>
            </p:cNvSpPr>
            <p:nvPr/>
          </p:nvSpPr>
          <p:spPr bwMode="auto">
            <a:xfrm>
              <a:off x="3074284" y="1033256"/>
              <a:ext cx="583151"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1" name="テキスト ボックス 313"/>
            <p:cNvSpPr txBox="1">
              <a:spLocks noChangeArrowheads="1"/>
            </p:cNvSpPr>
            <p:nvPr/>
          </p:nvSpPr>
          <p:spPr bwMode="auto">
            <a:xfrm>
              <a:off x="148862" y="1033259"/>
              <a:ext cx="690608"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2" name="テキスト ボックス 314"/>
            <p:cNvSpPr txBox="1">
              <a:spLocks noChangeArrowheads="1"/>
            </p:cNvSpPr>
            <p:nvPr/>
          </p:nvSpPr>
          <p:spPr bwMode="auto">
            <a:xfrm>
              <a:off x="4901120" y="1033260"/>
              <a:ext cx="95019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DHCP</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33" name="直線コネクタ 315"/>
            <p:cNvCxnSpPr>
              <a:cxnSpLocks noChangeShapeType="1"/>
              <a:stCxn id="31" idx="2"/>
            </p:cNvCxnSpPr>
            <p:nvPr/>
          </p:nvCxnSpPr>
          <p:spPr bwMode="auto">
            <a:xfrm rot="16200000" flipH="1">
              <a:off x="-2001153" y="3897910"/>
              <a:ext cx="5047741" cy="57101"/>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4" name="直線コネクタ 316"/>
            <p:cNvCxnSpPr>
              <a:cxnSpLocks noChangeShapeType="1"/>
              <a:stCxn id="30" idx="2"/>
            </p:cNvCxnSpPr>
            <p:nvPr/>
          </p:nvCxnSpPr>
          <p:spPr bwMode="auto">
            <a:xfrm rot="16200000" flipH="1">
              <a:off x="841993" y="3926455"/>
              <a:ext cx="5047742" cy="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5" name="直線コネクタ 317"/>
            <p:cNvCxnSpPr>
              <a:cxnSpLocks noChangeShapeType="1"/>
              <a:stCxn id="32" idx="2"/>
            </p:cNvCxnSpPr>
            <p:nvPr/>
          </p:nvCxnSpPr>
          <p:spPr bwMode="auto">
            <a:xfrm rot="5400000">
              <a:off x="2847122" y="3921233"/>
              <a:ext cx="5047736" cy="10453"/>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6" name="直線矢印コネクタ 323"/>
            <p:cNvCxnSpPr>
              <a:cxnSpLocks noChangeShapeType="1"/>
            </p:cNvCxnSpPr>
            <p:nvPr/>
          </p:nvCxnSpPr>
          <p:spPr bwMode="auto">
            <a:xfrm>
              <a:off x="501730" y="1976644"/>
              <a:ext cx="2864134"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7" name="直線矢印コネクタ 324"/>
            <p:cNvCxnSpPr>
              <a:cxnSpLocks noChangeShapeType="1"/>
            </p:cNvCxnSpPr>
            <p:nvPr/>
          </p:nvCxnSpPr>
          <p:spPr bwMode="auto">
            <a:xfrm rot="10800000" flipV="1">
              <a:off x="483964" y="2103637"/>
              <a:ext cx="2881900"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8" name="直線矢印コネクタ 325"/>
            <p:cNvCxnSpPr>
              <a:cxnSpLocks noChangeShapeType="1"/>
            </p:cNvCxnSpPr>
            <p:nvPr/>
          </p:nvCxnSpPr>
          <p:spPr bwMode="auto">
            <a:xfrm>
              <a:off x="505525" y="2256034"/>
              <a:ext cx="2860339" cy="2"/>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39" name="直線矢印コネクタ 326"/>
            <p:cNvCxnSpPr>
              <a:cxnSpLocks noChangeShapeType="1"/>
            </p:cNvCxnSpPr>
            <p:nvPr/>
          </p:nvCxnSpPr>
          <p:spPr bwMode="auto">
            <a:xfrm rot="10800000">
              <a:off x="505526" y="2395734"/>
              <a:ext cx="2860339" cy="1588"/>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40" name="直線矢印コネクタ 327"/>
            <p:cNvCxnSpPr>
              <a:cxnSpLocks noChangeShapeType="1"/>
            </p:cNvCxnSpPr>
            <p:nvPr/>
          </p:nvCxnSpPr>
          <p:spPr bwMode="auto">
            <a:xfrm rot="10800000">
              <a:off x="505526" y="2560829"/>
              <a:ext cx="2860342"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1" name="直線矢印コネクタ 328"/>
            <p:cNvCxnSpPr>
              <a:cxnSpLocks noChangeShapeType="1"/>
            </p:cNvCxnSpPr>
            <p:nvPr/>
          </p:nvCxnSpPr>
          <p:spPr bwMode="auto">
            <a:xfrm>
              <a:off x="501730" y="2700525"/>
              <a:ext cx="2864135"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2" name="直線矢印コネクタ 329"/>
            <p:cNvCxnSpPr>
              <a:cxnSpLocks noChangeShapeType="1"/>
            </p:cNvCxnSpPr>
            <p:nvPr/>
          </p:nvCxnSpPr>
          <p:spPr bwMode="auto">
            <a:xfrm>
              <a:off x="483963" y="2840235"/>
              <a:ext cx="3855903"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3" name="直線矢印コネクタ 330"/>
            <p:cNvCxnSpPr>
              <a:cxnSpLocks noChangeShapeType="1"/>
            </p:cNvCxnSpPr>
            <p:nvPr/>
          </p:nvCxnSpPr>
          <p:spPr bwMode="auto">
            <a:xfrm rot="10800000" flipV="1">
              <a:off x="494165" y="2979935"/>
              <a:ext cx="38457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4" name="直線矢印コネクタ 331"/>
            <p:cNvCxnSpPr>
              <a:cxnSpLocks noChangeShapeType="1"/>
            </p:cNvCxnSpPr>
            <p:nvPr/>
          </p:nvCxnSpPr>
          <p:spPr bwMode="auto">
            <a:xfrm>
              <a:off x="562622" y="5364901"/>
              <a:ext cx="2803238"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5" name="直線矢印コネクタ 332"/>
            <p:cNvCxnSpPr>
              <a:cxnSpLocks noChangeShapeType="1"/>
            </p:cNvCxnSpPr>
            <p:nvPr/>
          </p:nvCxnSpPr>
          <p:spPr bwMode="auto">
            <a:xfrm rot="10800000">
              <a:off x="523291" y="4890767"/>
              <a:ext cx="2842574" cy="1589"/>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6" name="直線矢印コネクタ 333"/>
            <p:cNvCxnSpPr>
              <a:cxnSpLocks noChangeShapeType="1"/>
            </p:cNvCxnSpPr>
            <p:nvPr/>
          </p:nvCxnSpPr>
          <p:spPr bwMode="auto">
            <a:xfrm>
              <a:off x="541064" y="5050019"/>
              <a:ext cx="2824802"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7" name="直線矢印コネクタ 334"/>
            <p:cNvCxnSpPr>
              <a:cxnSpLocks noChangeShapeType="1"/>
            </p:cNvCxnSpPr>
            <p:nvPr/>
          </p:nvCxnSpPr>
          <p:spPr bwMode="auto">
            <a:xfrm rot="10800000">
              <a:off x="505534" y="5208255"/>
              <a:ext cx="2860326"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8" name="直線矢印コネクタ 335"/>
            <p:cNvCxnSpPr>
              <a:cxnSpLocks noChangeShapeType="1"/>
            </p:cNvCxnSpPr>
            <p:nvPr/>
          </p:nvCxnSpPr>
          <p:spPr bwMode="auto">
            <a:xfrm>
              <a:off x="551268" y="5553812"/>
              <a:ext cx="4814496"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49" name="直線矢印コネクタ 336"/>
            <p:cNvCxnSpPr>
              <a:cxnSpLocks noChangeShapeType="1"/>
            </p:cNvCxnSpPr>
            <p:nvPr/>
          </p:nvCxnSpPr>
          <p:spPr bwMode="auto">
            <a:xfrm rot="10800000">
              <a:off x="505530" y="5709394"/>
              <a:ext cx="4860233" cy="2"/>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0" name="直線矢印コネクタ 337"/>
            <p:cNvCxnSpPr>
              <a:cxnSpLocks noChangeShapeType="1"/>
            </p:cNvCxnSpPr>
            <p:nvPr/>
          </p:nvCxnSpPr>
          <p:spPr bwMode="auto">
            <a:xfrm>
              <a:off x="505525" y="5879760"/>
              <a:ext cx="4870693"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1" name="直線矢印コネクタ 338"/>
            <p:cNvCxnSpPr>
              <a:cxnSpLocks noChangeShapeType="1"/>
            </p:cNvCxnSpPr>
            <p:nvPr/>
          </p:nvCxnSpPr>
          <p:spPr bwMode="auto">
            <a:xfrm rot="10800000">
              <a:off x="487762" y="6037993"/>
              <a:ext cx="4878002" cy="1"/>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52" name="テキスト ボックス 341"/>
            <p:cNvSpPr txBox="1">
              <a:spLocks noChangeArrowheads="1"/>
            </p:cNvSpPr>
            <p:nvPr/>
          </p:nvSpPr>
          <p:spPr bwMode="auto">
            <a:xfrm>
              <a:off x="1370783" y="1963944"/>
              <a:ext cx="1282388" cy="205124"/>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Authentication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3" name="テキスト ボックス 342"/>
            <p:cNvSpPr txBox="1">
              <a:spLocks noChangeArrowheads="1"/>
            </p:cNvSpPr>
            <p:nvPr/>
          </p:nvSpPr>
          <p:spPr bwMode="auto">
            <a:xfrm>
              <a:off x="1300913" y="2256033"/>
              <a:ext cx="1034543" cy="205124"/>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a:r>
                <a:rPr kumimoji="1" lang="en-US" altLang="ja-JP" sz="1000">
                  <a:solidFill>
                    <a:srgbClr val="FFFFFF"/>
                  </a:solidFill>
                  <a:latin typeface="Calibri" pitchFamily="-102" charset="0"/>
                  <a:ea typeface="MS PGothic" pitchFamily="34" charset="-128"/>
                  <a:cs typeface="MS PGothic" pitchFamily="34" charset="-128"/>
                </a:rPr>
                <a:t>Association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4" name="テキスト ボックス 343"/>
            <p:cNvSpPr txBox="1">
              <a:spLocks noChangeArrowheads="1"/>
            </p:cNvSpPr>
            <p:nvPr/>
          </p:nvSpPr>
          <p:spPr bwMode="auto">
            <a:xfrm>
              <a:off x="1183397" y="4992811"/>
              <a:ext cx="991809" cy="205124"/>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800"/>
              <a:r>
                <a:rPr kumimoji="1" lang="en-US" altLang="ja-JP" sz="1000">
                  <a:solidFill>
                    <a:srgbClr val="FFFFFF"/>
                  </a:solidFill>
                  <a:latin typeface="Calibri" pitchFamily="-102" charset="0"/>
                  <a:ea typeface="MS PGothic" pitchFamily="34" charset="-128"/>
                  <a:cs typeface="MS PGothic" pitchFamily="34" charset="-128"/>
                </a:rPr>
                <a:t>EAP</a:t>
              </a:r>
              <a:r>
                <a:rPr lang="en-US" altLang="ja-JP" sz="1000">
                  <a:solidFill>
                    <a:srgbClr val="FFFFFF"/>
                  </a:solidFill>
                  <a:latin typeface="Calibri" pitchFamily="-102" charset="0"/>
                  <a:ea typeface="MS PGothic" pitchFamily="34" charset="-128"/>
                  <a:cs typeface="MS PGothic" pitchFamily="34" charset="-128"/>
                </a:rPr>
                <a:t>OL Key</a:t>
              </a:r>
              <a:endParaRPr kumimoji="1" lang="en-US" altLang="ja-JP" sz="1000">
                <a:solidFill>
                  <a:srgbClr val="FFFFFF"/>
                </a:solidFill>
                <a:latin typeface="Calibri" pitchFamily="-102" charset="0"/>
                <a:ea typeface="MS PGothic" pitchFamily="34" charset="-128"/>
                <a:cs typeface="MS PGothic" pitchFamily="34" charset="-128"/>
              </a:endParaRPr>
            </a:p>
          </p:txBody>
        </p:sp>
        <p:sp>
          <p:nvSpPr>
            <p:cNvPr id="55" name="テキスト ボックス 344"/>
            <p:cNvSpPr txBox="1">
              <a:spLocks noChangeArrowheads="1"/>
            </p:cNvSpPr>
            <p:nvPr/>
          </p:nvSpPr>
          <p:spPr bwMode="auto">
            <a:xfrm>
              <a:off x="1107156" y="5709396"/>
              <a:ext cx="656421" cy="2153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983">
                <a:defRPr/>
              </a:pPr>
              <a:r>
                <a:rPr kumimoji="1" lang="en-US" altLang="ja-JP" sz="1050" kern="0" dirty="0">
                  <a:solidFill>
                    <a:sysClr val="window" lastClr="FFFFFF"/>
                  </a:solidFill>
                  <a:latin typeface="Calibri"/>
                </a:rPr>
                <a:t>DHCP</a:t>
              </a:r>
            </a:p>
          </p:txBody>
        </p:sp>
        <p:sp>
          <p:nvSpPr>
            <p:cNvPr id="56" name="テキスト ボックス 345"/>
            <p:cNvSpPr txBox="1">
              <a:spLocks noChangeArrowheads="1"/>
            </p:cNvSpPr>
            <p:nvPr/>
          </p:nvSpPr>
          <p:spPr bwMode="auto">
            <a:xfrm>
              <a:off x="4057079" y="1033260"/>
              <a:ext cx="56557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57" name="直線コネクタ 346"/>
            <p:cNvCxnSpPr>
              <a:cxnSpLocks noChangeShapeType="1"/>
              <a:stCxn id="56" idx="2"/>
            </p:cNvCxnSpPr>
            <p:nvPr/>
          </p:nvCxnSpPr>
          <p:spPr bwMode="auto">
            <a:xfrm rot="16200000" flipH="1">
              <a:off x="1827307" y="3915150"/>
              <a:ext cx="5047734" cy="2261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58" name="直線矢印コネクタ 347"/>
            <p:cNvCxnSpPr>
              <a:cxnSpLocks noChangeShapeType="1"/>
            </p:cNvCxnSpPr>
            <p:nvPr/>
          </p:nvCxnSpPr>
          <p:spPr bwMode="auto">
            <a:xfrm>
              <a:off x="503406" y="3132336"/>
              <a:ext cx="385907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59" name="直線矢印コネクタ 348"/>
            <p:cNvCxnSpPr>
              <a:cxnSpLocks noChangeShapeType="1"/>
            </p:cNvCxnSpPr>
            <p:nvPr/>
          </p:nvCxnSpPr>
          <p:spPr bwMode="auto">
            <a:xfrm rot="10800000">
              <a:off x="487762" y="3272039"/>
              <a:ext cx="385210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0" name="直線矢印コネクタ 349"/>
            <p:cNvCxnSpPr>
              <a:cxnSpLocks noChangeShapeType="1"/>
            </p:cNvCxnSpPr>
            <p:nvPr/>
          </p:nvCxnSpPr>
          <p:spPr bwMode="auto">
            <a:xfrm>
              <a:off x="501723" y="3425356"/>
              <a:ext cx="3895242" cy="491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1" name="直線矢印コネクタ 350"/>
            <p:cNvCxnSpPr>
              <a:cxnSpLocks noChangeShapeType="1"/>
            </p:cNvCxnSpPr>
            <p:nvPr/>
          </p:nvCxnSpPr>
          <p:spPr bwMode="auto">
            <a:xfrm rot="10800000" flipV="1">
              <a:off x="505533" y="3565054"/>
              <a:ext cx="3834335"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2" name="直線矢印コネクタ 351"/>
            <p:cNvCxnSpPr>
              <a:cxnSpLocks noChangeShapeType="1"/>
            </p:cNvCxnSpPr>
            <p:nvPr/>
          </p:nvCxnSpPr>
          <p:spPr bwMode="auto">
            <a:xfrm>
              <a:off x="523290" y="3703843"/>
              <a:ext cx="3839194"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3" name="直線矢印コネクタ 352"/>
            <p:cNvCxnSpPr>
              <a:cxnSpLocks noChangeShapeType="1"/>
            </p:cNvCxnSpPr>
            <p:nvPr/>
          </p:nvCxnSpPr>
          <p:spPr bwMode="auto">
            <a:xfrm rot="10800000" flipV="1">
              <a:off x="494165" y="3843541"/>
              <a:ext cx="388124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4" name="直線矢印コネクタ 353"/>
            <p:cNvCxnSpPr>
              <a:cxnSpLocks noChangeShapeType="1"/>
            </p:cNvCxnSpPr>
            <p:nvPr/>
          </p:nvCxnSpPr>
          <p:spPr bwMode="auto">
            <a:xfrm>
              <a:off x="505533" y="3995944"/>
              <a:ext cx="3856950"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5" name="直線矢印コネクタ 354"/>
            <p:cNvCxnSpPr>
              <a:cxnSpLocks noChangeShapeType="1"/>
            </p:cNvCxnSpPr>
            <p:nvPr/>
          </p:nvCxnSpPr>
          <p:spPr bwMode="auto">
            <a:xfrm rot="10800000">
              <a:off x="551268" y="4135645"/>
              <a:ext cx="3811218"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6" name="直線矢印コネクタ 355"/>
            <p:cNvCxnSpPr>
              <a:cxnSpLocks noChangeShapeType="1"/>
            </p:cNvCxnSpPr>
            <p:nvPr/>
          </p:nvCxnSpPr>
          <p:spPr bwMode="auto">
            <a:xfrm>
              <a:off x="551267" y="4290552"/>
              <a:ext cx="3788599"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7" name="直線矢印コネクタ 356"/>
            <p:cNvCxnSpPr>
              <a:cxnSpLocks noChangeShapeType="1"/>
            </p:cNvCxnSpPr>
            <p:nvPr/>
          </p:nvCxnSpPr>
          <p:spPr bwMode="auto">
            <a:xfrm rot="10800000">
              <a:off x="541064" y="4428665"/>
              <a:ext cx="37988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8" name="直線矢印コネクタ 357"/>
            <p:cNvCxnSpPr>
              <a:cxnSpLocks noChangeShapeType="1"/>
            </p:cNvCxnSpPr>
            <p:nvPr/>
          </p:nvCxnSpPr>
          <p:spPr bwMode="auto">
            <a:xfrm>
              <a:off x="523290" y="4582655"/>
              <a:ext cx="385211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9" name="直線矢印コネクタ 358"/>
            <p:cNvCxnSpPr>
              <a:cxnSpLocks noChangeShapeType="1"/>
            </p:cNvCxnSpPr>
            <p:nvPr/>
          </p:nvCxnSpPr>
          <p:spPr bwMode="auto">
            <a:xfrm rot="10800000">
              <a:off x="523291" y="4722358"/>
              <a:ext cx="383919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sp>
          <p:nvSpPr>
            <p:cNvPr id="70" name="テキスト ボックス 359"/>
            <p:cNvSpPr txBox="1">
              <a:spLocks noChangeArrowheads="1"/>
            </p:cNvSpPr>
            <p:nvPr/>
          </p:nvSpPr>
          <p:spPr bwMode="auto">
            <a:xfrm>
              <a:off x="1038497" y="3349611"/>
              <a:ext cx="1940669" cy="410249"/>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ctr" defTabSz="685800"/>
              <a:r>
                <a:rPr kumimoji="1" lang="en-US" altLang="ja-JP" sz="1000">
                  <a:solidFill>
                    <a:srgbClr val="FFFFFF"/>
                  </a:solidFill>
                  <a:latin typeface="Calibri" pitchFamily="-102" charset="0"/>
                  <a:ea typeface="MS PGothic" pitchFamily="34" charset="-128"/>
                  <a:cs typeface="MS PGothic" pitchFamily="34" charset="-128"/>
                </a:rPr>
                <a:t>EAP</a:t>
              </a:r>
            </a:p>
            <a:p>
              <a:pPr algn="ctr" defTabSz="685800"/>
              <a:r>
                <a:rPr lang="en-US" altLang="ja-JP" sz="1000">
                  <a:solidFill>
                    <a:srgbClr val="FFFFFF"/>
                  </a:solidFill>
                  <a:latin typeface="Calibri" pitchFamily="-102" charset="0"/>
                  <a:ea typeface="MS PGothic" pitchFamily="34" charset="-128"/>
                  <a:cs typeface="MS PGothic" pitchFamily="34" charset="-128"/>
                </a:rPr>
                <a:t>(PEAP/MSCHAPv2)</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71" name="テキスト ボックス 78"/>
            <p:cNvSpPr txBox="1">
              <a:spLocks noChangeArrowheads="1"/>
            </p:cNvSpPr>
            <p:nvPr/>
          </p:nvSpPr>
          <p:spPr bwMode="auto">
            <a:xfrm>
              <a:off x="1367745" y="1033256"/>
              <a:ext cx="1320456" cy="492314"/>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a:solidFill>
                    <a:schemeClr val="accent2"/>
                  </a:solidFill>
                  <a:ea typeface="MS PGothic" pitchFamily="34" charset="-128"/>
                  <a:cs typeface="MS PGothic" pitchFamily="34" charset="-128"/>
                </a:rPr>
                <a:t>11i</a:t>
              </a:r>
              <a:endParaRPr kumimoji="1" lang="ja-JP" altLang="en-US" dirty="0">
                <a:solidFill>
                  <a:schemeClr val="accent2"/>
                </a:solidFill>
                <a:ea typeface="MS PGothic" pitchFamily="34" charset="-128"/>
                <a:cs typeface="MS PGothic" pitchFamily="34" charset="-128"/>
              </a:endParaRPr>
            </a:p>
          </p:txBody>
        </p:sp>
      </p:grpSp>
      <p:sp>
        <p:nvSpPr>
          <p:cNvPr id="72" name="テキスト ボックス 79"/>
          <p:cNvSpPr txBox="1">
            <a:spLocks noChangeArrowheads="1"/>
          </p:cNvSpPr>
          <p:nvPr/>
        </p:nvSpPr>
        <p:spPr bwMode="auto">
          <a:xfrm>
            <a:off x="7130187" y="1397727"/>
            <a:ext cx="990600" cy="369888"/>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a:solidFill>
                  <a:schemeClr val="accent2"/>
                </a:solidFill>
                <a:ea typeface="MS PGothic" pitchFamily="34" charset="-128"/>
                <a:cs typeface="MS PGothic" pitchFamily="34" charset="-128"/>
              </a:rPr>
              <a:t>11ai</a:t>
            </a:r>
            <a:endParaRPr kumimoji="1" lang="ja-JP" altLang="en-US" dirty="0">
              <a:solidFill>
                <a:schemeClr val="accent2"/>
              </a:solidFill>
              <a:ea typeface="MS PGothic" pitchFamily="34" charset="-128"/>
              <a:cs typeface="MS PGothic" pitchFamily="34" charset="-128"/>
            </a:endParaRPr>
          </a:p>
        </p:txBody>
      </p:sp>
      <p:sp>
        <p:nvSpPr>
          <p:cNvPr id="73" name="Content Placeholder 1"/>
          <p:cNvSpPr txBox="1">
            <a:spLocks/>
          </p:cNvSpPr>
          <p:nvPr/>
        </p:nvSpPr>
        <p:spPr bwMode="auto">
          <a:xfrm>
            <a:off x="5842108" y="3918149"/>
            <a:ext cx="5026025" cy="24339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r>
              <a:rPr lang="en-GB" altLang="en-US" sz="1600" dirty="0"/>
              <a:t>Improvement on scanning</a:t>
            </a:r>
          </a:p>
          <a:p>
            <a:pPr marL="704850" lvl="1" indent="-457200"/>
            <a:r>
              <a:rPr lang="en-GB" altLang="en-US" sz="1400" dirty="0"/>
              <a:t>More control on scanning procedures or association attempt</a:t>
            </a:r>
          </a:p>
          <a:p>
            <a:pPr marL="704850" lvl="1" indent="-457200"/>
            <a:r>
              <a:rPr lang="en-US" altLang="en-US" sz="1400" dirty="0"/>
              <a:t>Neighbor BSS or channel information in Beacon, Probe Response and FILS Discovery  frame</a:t>
            </a:r>
          </a:p>
          <a:p>
            <a:pPr marL="457200" indent="-457200"/>
            <a:r>
              <a:rPr lang="en-GB" altLang="en-US" sz="1600" dirty="0"/>
              <a:t>FILS Authentication protocol</a:t>
            </a:r>
          </a:p>
          <a:p>
            <a:pPr marL="704850" lvl="1" indent="-457200"/>
            <a:r>
              <a:rPr lang="en-US" altLang="en-US" sz="1400" dirty="0"/>
              <a:t>FILS shared key authentication with or without PFS</a:t>
            </a:r>
          </a:p>
          <a:p>
            <a:pPr marL="704850" lvl="1" indent="-457200"/>
            <a:r>
              <a:rPr lang="en-US" altLang="en-US" sz="1400" dirty="0"/>
              <a:t>Public key authentication method with PFS</a:t>
            </a:r>
          </a:p>
          <a:p>
            <a:pPr marL="609600" indent="-457200"/>
            <a:r>
              <a:rPr lang="en-GB" altLang="en-US" sz="1600" dirty="0"/>
              <a:t>Higher Layer Setup during Association/</a:t>
            </a:r>
            <a:r>
              <a:rPr lang="en-GB" altLang="en-US" sz="1600" dirty="0" err="1"/>
              <a:t>Reassociation</a:t>
            </a:r>
            <a:endParaRPr lang="en-GB" altLang="en-US" sz="1600" dirty="0"/>
          </a:p>
          <a:p>
            <a:pPr marL="704850" lvl="1" indent="-457200"/>
            <a:r>
              <a:rPr lang="en-US" altLang="en-US" sz="1400" dirty="0"/>
              <a:t>Higher Layer Protocol encapsulation</a:t>
            </a:r>
          </a:p>
          <a:p>
            <a:pPr marL="704850" lvl="1" indent="-457200"/>
            <a:r>
              <a:rPr lang="en-US" altLang="en-US" sz="1400" dirty="0"/>
              <a:t>FILS IP configuration</a:t>
            </a:r>
            <a:endParaRPr lang="en-GB" altLang="en-US" sz="1400" dirty="0"/>
          </a:p>
          <a:p>
            <a:pPr marL="233363" indent="-233363" eaLnBrk="0" fontAlgn="base" hangingPunct="0">
              <a:spcBef>
                <a:spcPts val="1200"/>
              </a:spcBef>
              <a:spcAft>
                <a:spcPct val="0"/>
              </a:spcAft>
              <a:buClr>
                <a:schemeClr val="bg2"/>
              </a:buClr>
              <a:buFont typeface="Arial" pitchFamily="-102" charset="0"/>
              <a:buChar char="•"/>
              <a:defRPr/>
            </a:pPr>
            <a:endParaRPr lang="en-US" altLang="ja-JP" sz="1200" kern="0" dirty="0">
              <a:solidFill>
                <a:srgbClr val="000000"/>
              </a:solidFill>
            </a:endParaRPr>
          </a:p>
        </p:txBody>
      </p:sp>
      <p:sp>
        <p:nvSpPr>
          <p:cNvPr id="74" name="Date Placeholder 4">
            <a:extLst>
              <a:ext uri="{FF2B5EF4-FFF2-40B4-BE49-F238E27FC236}">
                <a16:creationId xmlns:a16="http://schemas.microsoft.com/office/drawing/2014/main" id="{F7A441BD-3D7A-4BB9-9F44-A8FEA28C297F}"/>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802.11aj</a:t>
            </a:r>
            <a:r>
              <a:rPr lang="en-GB" sz="3200" dirty="0"/>
              <a:t> defines modifications to 802.11ad to enable operation in the Chinese 59-64 GHz frequency band</a:t>
            </a: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457200" indent="-457200"/>
            <a:r>
              <a:rPr lang="en-GB" altLang="en-US" sz="2000" dirty="0"/>
              <a:t>This amendment defines modifications to the IEEE P802.11ad Physical (PHY) layer and the Medium Access Control (MAC) layer to enable operation in the Chinese 59-64 GHz frequency band. </a:t>
            </a:r>
          </a:p>
          <a:p>
            <a:pPr marL="457200" indent="-457200"/>
            <a:r>
              <a:rPr lang="en-GB" altLang="en-US" sz="2000" dirty="0"/>
              <a:t>The amendment maintains backward compatibility with 802.11ad when it operates in the 59-64 GHz frequency band.</a:t>
            </a:r>
          </a:p>
          <a:p>
            <a:pPr marL="457200" indent="-457200"/>
            <a:r>
              <a:rPr lang="en-GB" altLang="en-US" sz="2000" dirty="0"/>
              <a:t>The amendment also defines modifications to the PHY and MAC layers to enable the operation in the Chinese 45 GHz frequency band. The amendment maintains the 802.11 user experience. </a:t>
            </a:r>
          </a:p>
          <a:p>
            <a:endParaRPr lang="en-GB" dirty="0"/>
          </a:p>
        </p:txBody>
      </p:sp>
      <p:sp>
        <p:nvSpPr>
          <p:cNvPr id="9" name="Date Placeholder 4">
            <a:extLst>
              <a:ext uri="{FF2B5EF4-FFF2-40B4-BE49-F238E27FC236}">
                <a16:creationId xmlns:a16="http://schemas.microsoft.com/office/drawing/2014/main" id="{4DC99D8D-011C-4091-ACD3-D125D46C4F66}"/>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15421695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GB" dirty="0"/>
              <a:t>802.11aj technical features</a:t>
            </a:r>
            <a:endParaRPr lang="ja-JP" altLang="en-US" dirty="0"/>
          </a:p>
        </p:txBody>
      </p:sp>
      <p:sp>
        <p:nvSpPr>
          <p:cNvPr id="5" name="スライド番号プレースホルダ 4"/>
          <p:cNvSpPr>
            <a:spLocks noGrp="1"/>
          </p:cNvSpPr>
          <p:nvPr>
            <p:ph type="sldNum" sz="quarter" idx="10"/>
          </p:nvPr>
        </p:nvSpPr>
        <p:spPr/>
        <p:txBody>
          <a:bodyPr/>
          <a:lstStyle/>
          <a:p>
            <a:pPr>
              <a:defRPr/>
            </a:pPr>
            <a:fld id="{C2DA4596-0E95-4845-A51E-381771D71C5B}" type="slidenum">
              <a:rPr lang="en-US" smtClean="0"/>
              <a:pPr>
                <a:defRPr/>
              </a:pPr>
              <a:t>14</a:t>
            </a:fld>
            <a:endParaRPr lang="en-US" dirty="0"/>
          </a:p>
        </p:txBody>
      </p:sp>
      <p:sp>
        <p:nvSpPr>
          <p:cNvPr id="7" name="Text Placeholder 3"/>
          <p:cNvSpPr txBox="1">
            <a:spLocks/>
          </p:cNvSpPr>
          <p:nvPr/>
        </p:nvSpPr>
        <p:spPr bwMode="auto">
          <a:xfrm>
            <a:off x="1968500" y="1563730"/>
            <a:ext cx="6596380" cy="36277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eaLnBrk="0" fontAlgn="base" hangingPunct="0">
              <a:spcBef>
                <a:spcPts val="1200"/>
              </a:spcBef>
              <a:spcAft>
                <a:spcPct val="0"/>
              </a:spcAft>
              <a:buClr>
                <a:schemeClr val="bg2"/>
              </a:buClr>
              <a:defRPr/>
            </a:pPr>
            <a:r>
              <a:rPr lang="en-US" altLang="ja-JP" kern="0" dirty="0">
                <a:ea typeface="MS PGothic" pitchFamily="34" charset="-128"/>
                <a:cs typeface="MS PGothic" pitchFamily="34" charset="-128"/>
              </a:rPr>
              <a:t>11aj considers the following:</a:t>
            </a:r>
            <a:endParaRPr lang="en-US" altLang="ja-JP" kern="0" dirty="0"/>
          </a:p>
        </p:txBody>
      </p:sp>
      <p:sp>
        <p:nvSpPr>
          <p:cNvPr id="73" name="Content Placeholder 1"/>
          <p:cNvSpPr txBox="1">
            <a:spLocks/>
          </p:cNvSpPr>
          <p:nvPr/>
        </p:nvSpPr>
        <p:spPr bwMode="auto">
          <a:xfrm>
            <a:off x="2155914" y="1926508"/>
            <a:ext cx="7071906" cy="2392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GB" altLang="en-US" dirty="0"/>
              <a:t>Link Budget Analysis for 40-50 GHz Indoor Usage</a:t>
            </a:r>
          </a:p>
          <a:p>
            <a:pPr marL="457200" indent="-457200">
              <a:buFont typeface="Arial" panose="020B0604020202020204" pitchFamily="34" charset="0"/>
              <a:buChar char="•"/>
            </a:pPr>
            <a:endParaRPr lang="en-GB" altLang="en-US" dirty="0"/>
          </a:p>
          <a:p>
            <a:pPr marL="457200" indent="-457200">
              <a:buFont typeface="Arial" panose="020B0604020202020204" pitchFamily="34" charset="0"/>
              <a:buChar char="•"/>
            </a:pPr>
            <a:r>
              <a:rPr lang="en-GB" altLang="en-US" dirty="0"/>
              <a:t>Multi-Carrier Training Field for OFDM Transmission in the 45GHz</a:t>
            </a:r>
          </a:p>
          <a:p>
            <a:pPr marL="457200" indent="-457200">
              <a:buFont typeface="Arial" panose="020B0604020202020204" pitchFamily="34" charset="0"/>
              <a:buChar char="•"/>
            </a:pPr>
            <a:endParaRPr lang="en-GB" altLang="en-US" dirty="0"/>
          </a:p>
          <a:p>
            <a:pPr marL="457200" indent="-457200">
              <a:buFont typeface="Arial" panose="020B0604020202020204" pitchFamily="34" charset="0"/>
              <a:buChar char="•"/>
            </a:pPr>
            <a:r>
              <a:rPr lang="en-GB" altLang="en-US" dirty="0"/>
              <a:t>Packet Encoding Solution for 45GHz</a:t>
            </a:r>
          </a:p>
          <a:p>
            <a:pPr marL="457200" indent="-457200">
              <a:buFont typeface="Arial" panose="020B0604020202020204" pitchFamily="34" charset="0"/>
              <a:buChar char="•"/>
            </a:pPr>
            <a:endParaRPr lang="en-GB" altLang="en-US" dirty="0"/>
          </a:p>
          <a:p>
            <a:pPr marL="457200" indent="-457200">
              <a:buFont typeface="Arial" panose="020B0604020202020204" pitchFamily="34" charset="0"/>
              <a:buChar char="•"/>
            </a:pPr>
            <a:r>
              <a:rPr lang="en-GB" altLang="en-US" dirty="0"/>
              <a:t>A Proposed frame structure is as follows</a:t>
            </a:r>
          </a:p>
          <a:p>
            <a:pPr marL="233363" indent="-233363" eaLnBrk="0" fontAlgn="base" hangingPunct="0">
              <a:spcBef>
                <a:spcPts val="1200"/>
              </a:spcBef>
              <a:spcAft>
                <a:spcPct val="0"/>
              </a:spcAft>
              <a:buClr>
                <a:schemeClr val="bg2"/>
              </a:buClr>
              <a:buFont typeface="Arial" pitchFamily="-102" charset="0"/>
              <a:buChar char="•"/>
              <a:defRPr/>
            </a:pPr>
            <a:endParaRPr lang="en-US" altLang="ja-JP" sz="1200" kern="0" dirty="0">
              <a:solidFill>
                <a:srgbClr val="000000"/>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33121"/>
            <a:ext cx="7772400" cy="236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a:extLst>
              <a:ext uri="{FF2B5EF4-FFF2-40B4-BE49-F238E27FC236}">
                <a16:creationId xmlns:a16="http://schemas.microsoft.com/office/drawing/2014/main" id="{34DF2DD3-5E05-40A1-B81B-F57DF5123103}"/>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63411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802.11ak</a:t>
            </a:r>
            <a:r>
              <a:rPr lang="en-GB" sz="3200" dirty="0"/>
              <a:t> enables an 802.11 connection to be used as a through link in a general network</a:t>
            </a: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15</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457200" indent="-457200"/>
            <a:r>
              <a:rPr lang="en-GB" altLang="en-US" sz="2000" dirty="0"/>
              <a:t>This amendment enables an 802.11 connection to be used as a through link in a general network, not just as a connection to an end station at the edge of a network.</a:t>
            </a:r>
          </a:p>
          <a:p>
            <a:pPr marL="457200" indent="-457200"/>
            <a:r>
              <a:rPr lang="en-GB" altLang="en-US" sz="2000" dirty="0"/>
              <a:t>Fully general mixed 802.11 and wired plug and play in the home.</a:t>
            </a:r>
          </a:p>
          <a:p>
            <a:pPr marL="457200" indent="-457200"/>
            <a:r>
              <a:rPr lang="en-GB" altLang="en-US" sz="2000" dirty="0"/>
              <a:t>Data </a:t>
            </a:r>
            <a:r>
              <a:rPr lang="en-GB" altLang="en-US" sz="2000" dirty="0" err="1"/>
              <a:t>Center</a:t>
            </a:r>
            <a:r>
              <a:rPr lang="en-GB" altLang="en-US" sz="2000" dirty="0"/>
              <a:t> top-of-rack to top-of-rack connections for overflow traffic.</a:t>
            </a:r>
          </a:p>
          <a:p>
            <a:pPr marL="457200" indent="-457200"/>
            <a:r>
              <a:rPr lang="en-GB" altLang="en-US" sz="2000" dirty="0"/>
              <a:t>Industrial and Enterprise network use.</a:t>
            </a:r>
          </a:p>
          <a:p>
            <a:endParaRPr lang="en-GB" dirty="0"/>
          </a:p>
        </p:txBody>
      </p:sp>
      <p:sp>
        <p:nvSpPr>
          <p:cNvPr id="9" name="Date Placeholder 4">
            <a:extLst>
              <a:ext uri="{FF2B5EF4-FFF2-40B4-BE49-F238E27FC236}">
                <a16:creationId xmlns:a16="http://schemas.microsoft.com/office/drawing/2014/main" id="{6F1BB566-17B8-45A0-99FA-C70EA7B969D4}"/>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10246572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802.11aq</a:t>
            </a:r>
            <a:r>
              <a:rPr lang="en-GB" sz="3200" dirty="0"/>
              <a:t> enables the delivery of pre-association Service Discovery information</a:t>
            </a:r>
            <a:br>
              <a:rPr lang="en-GB" sz="3200" dirty="0"/>
            </a:b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16</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A typical use case is printer discovery in a hotel</a:t>
            </a:r>
          </a:p>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Pre-association protocol designed to discover services on a WLAN</a:t>
            </a:r>
          </a:p>
          <a:p>
            <a:endParaRPr lang="en-GB" dirty="0"/>
          </a:p>
        </p:txBody>
      </p:sp>
      <p:grpSp>
        <p:nvGrpSpPr>
          <p:cNvPr id="43" name="Group 42">
            <a:extLst>
              <a:ext uri="{FF2B5EF4-FFF2-40B4-BE49-F238E27FC236}">
                <a16:creationId xmlns:a16="http://schemas.microsoft.com/office/drawing/2014/main" id="{BA22A227-0BDA-44AF-93DC-A2623508AFF0}"/>
              </a:ext>
            </a:extLst>
          </p:cNvPr>
          <p:cNvGrpSpPr/>
          <p:nvPr/>
        </p:nvGrpSpPr>
        <p:grpSpPr>
          <a:xfrm>
            <a:off x="4114800" y="2666999"/>
            <a:ext cx="4648200" cy="3485483"/>
            <a:chOff x="2327275" y="1448594"/>
            <a:chExt cx="4489450" cy="3960813"/>
          </a:xfrm>
        </p:grpSpPr>
        <p:pic>
          <p:nvPicPr>
            <p:cNvPr id="44" name="Picture 43">
              <a:extLst>
                <a:ext uri="{FF2B5EF4-FFF2-40B4-BE49-F238E27FC236}">
                  <a16:creationId xmlns:a16="http://schemas.microsoft.com/office/drawing/2014/main" id="{356085DA-FB29-463F-AA34-BF0A82C7D8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237" y="2456657"/>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179FA5AF-7A17-46B8-A5F4-E34A1848C1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737" y="1664494"/>
              <a:ext cx="1244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490A582D-5890-4021-9E0C-83EB1D638E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4125" y="4185444"/>
              <a:ext cx="1752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A298B0D6-7248-46A1-945A-E8EFF8B6D0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2687" y="1448594"/>
              <a:ext cx="16859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927B01E6-02D2-4486-95FE-9B6FCCBF9F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275" y="4185444"/>
              <a:ext cx="18002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Date Placeholder 4">
            <a:extLst>
              <a:ext uri="{FF2B5EF4-FFF2-40B4-BE49-F238E27FC236}">
                <a16:creationId xmlns:a16="http://schemas.microsoft.com/office/drawing/2014/main" id="{7B3B2C70-B1FE-441E-8B2E-FEDF4BD06A5B}"/>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27924544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5"/>
          <p:cNvSpPr>
            <a:spLocks noGrp="1" noChangeArrowheads="1"/>
          </p:cNvSpPr>
          <p:nvPr>
            <p:ph sz="quarter" idx="21"/>
          </p:nvPr>
        </p:nvSpPr>
        <p:spPr>
          <a:xfrm>
            <a:off x="6134100" y="1592526"/>
            <a:ext cx="5588637" cy="4849935"/>
          </a:xfrm>
          <a:noFill/>
        </p:spPr>
        <p:txBody>
          <a:bodyPr>
            <a:normAutofit/>
          </a:bodyPr>
          <a:lstStyle/>
          <a:p>
            <a:pPr marL="457200" indent="-457200"/>
            <a:r>
              <a:rPr lang="en-GB" altLang="en-US" sz="2000" dirty="0"/>
              <a:t>Container MAC protocol to carry upper layer service discovery protocols (e.g. UPnP, Bonjour)</a:t>
            </a:r>
          </a:p>
          <a:p>
            <a:pPr marL="457200" indent="-457200"/>
            <a:r>
              <a:rPr lang="en-GB" altLang="en-US" sz="2000" dirty="0"/>
              <a:t>Provisioning and configuration of services in the access point</a:t>
            </a:r>
          </a:p>
          <a:p>
            <a:pPr marL="857250" lvl="1" indent="-457200"/>
            <a:r>
              <a:rPr lang="en-GB" altLang="en-US" sz="1800" dirty="0"/>
              <a:t>Service Transaction Proxy is a logical element connected to the access point</a:t>
            </a:r>
          </a:p>
          <a:p>
            <a:pPr marL="457200" indent="-457200"/>
            <a:r>
              <a:rPr lang="en-GB" altLang="en-US" sz="2000" dirty="0"/>
              <a:t>Universal identification of services</a:t>
            </a:r>
          </a:p>
          <a:p>
            <a:pPr marL="857250" lvl="1" indent="-457200"/>
            <a:r>
              <a:rPr lang="en-GB" altLang="en-US" sz="1800" dirty="0"/>
              <a:t>Using a hash name</a:t>
            </a:r>
          </a:p>
          <a:p>
            <a:pPr marL="857250" lvl="1" indent="-457200"/>
            <a:r>
              <a:rPr lang="en-GB" altLang="en-US" sz="1800" dirty="0"/>
              <a:t>Provide service attributes (e.g. 3D printer capability or point of sale service)</a:t>
            </a:r>
          </a:p>
          <a:p>
            <a:pPr marL="457200" indent="-457200"/>
            <a:r>
              <a:rPr lang="en-GB" altLang="en-US" sz="2000" dirty="0"/>
              <a:t>Currently considering request/response or broadcast concept</a:t>
            </a:r>
          </a:p>
        </p:txBody>
      </p:sp>
      <p:sp>
        <p:nvSpPr>
          <p:cNvPr id="2" name="Title 1"/>
          <p:cNvSpPr>
            <a:spLocks noGrp="1"/>
          </p:cNvSpPr>
          <p:nvPr>
            <p:ph type="title"/>
          </p:nvPr>
        </p:nvSpPr>
        <p:spPr>
          <a:xfrm>
            <a:off x="545463" y="558156"/>
            <a:ext cx="11101073" cy="1076030"/>
          </a:xfrm>
        </p:spPr>
        <p:txBody>
          <a:bodyPr/>
          <a:lstStyle/>
          <a:p>
            <a:r>
              <a:rPr lang="en-GB" dirty="0"/>
              <a:t>802.11aq technical features</a:t>
            </a:r>
          </a:p>
        </p:txBody>
      </p:sp>
      <p:sp>
        <p:nvSpPr>
          <p:cNvPr id="10245"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1905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graphicFrame>
        <p:nvGraphicFramePr>
          <p:cNvPr id="5" name="Picture Placeholder 4"/>
          <p:cNvGraphicFramePr>
            <a:graphicFrameLocks noGrp="1" noChangeAspect="1"/>
          </p:cNvGraphicFramePr>
          <p:nvPr>
            <p:ph type="pic" sz="quarter" idx="22"/>
            <p:extLst>
              <p:ext uri="{D42A27DB-BD31-4B8C-83A1-F6EECF244321}">
                <p14:modId xmlns:p14="http://schemas.microsoft.com/office/powerpoint/2010/main" val="2075686516"/>
              </p:ext>
            </p:extLst>
          </p:nvPr>
        </p:nvGraphicFramePr>
        <p:xfrm>
          <a:off x="712328" y="1593494"/>
          <a:ext cx="4850272" cy="4756917"/>
        </p:xfrm>
        <a:graphic>
          <a:graphicData uri="http://schemas.openxmlformats.org/presentationml/2006/ole">
            <mc:AlternateContent xmlns:mc="http://schemas.openxmlformats.org/markup-compatibility/2006">
              <mc:Choice xmlns:v="urn:schemas-microsoft-com:vml" Requires="v">
                <p:oleObj name="Visio" r:id="rId3" imgW="7493000" imgH="7353300" progId="">
                  <p:embed/>
                </p:oleObj>
              </mc:Choice>
              <mc:Fallback>
                <p:oleObj name="Visio" r:id="rId3" imgW="7493000" imgH="7353300" progId="">
                  <p:embed/>
                  <p:pic>
                    <p:nvPicPr>
                      <p:cNvPr id="5" name="Picture Placeholder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28" y="1593494"/>
                        <a:ext cx="4850272" cy="4756917"/>
                      </a:xfrm>
                      <a:prstGeom prst="rect">
                        <a:avLst/>
                      </a:prstGeom>
                      <a:noFill/>
                    </p:spPr>
                  </p:pic>
                </p:oleObj>
              </mc:Fallback>
            </mc:AlternateContent>
          </a:graphicData>
        </a:graphic>
      </p:graphicFrame>
      <p:sp>
        <p:nvSpPr>
          <p:cNvPr id="7" name="Date Placeholder 4">
            <a:extLst>
              <a:ext uri="{FF2B5EF4-FFF2-40B4-BE49-F238E27FC236}">
                <a16:creationId xmlns:a16="http://schemas.microsoft.com/office/drawing/2014/main" id="{33A7A714-C607-4025-8449-457763E0EDDB}"/>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9" name="Slide Number Placeholder 3">
            <a:extLst>
              <a:ext uri="{FF2B5EF4-FFF2-40B4-BE49-F238E27FC236}">
                <a16:creationId xmlns:a16="http://schemas.microsoft.com/office/drawing/2014/main" id="{CD4D9721-C429-44F2-9438-0CFA4FBBAFF3}"/>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42807370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802.11ax</a:t>
            </a:r>
            <a:r>
              <a:rPr lang="en-GB" sz="3200" dirty="0"/>
              <a:t> is focused on improving performance in dense environments</a:t>
            </a:r>
            <a:br>
              <a:rPr lang="en-GB" sz="3200" dirty="0"/>
            </a:br>
            <a:br>
              <a:rPr lang="en-US" dirty="0"/>
            </a:br>
            <a:endParaRPr lang="en-GB" sz="3200" dirty="0"/>
          </a:p>
        </p:txBody>
      </p:sp>
      <p:sp>
        <p:nvSpPr>
          <p:cNvPr id="7176" name="Rectangle 5"/>
          <p:cNvSpPr>
            <a:spLocks noGrp="1" noChangeArrowheads="1"/>
          </p:cNvSpPr>
          <p:nvPr>
            <p:ph idx="1"/>
          </p:nvPr>
        </p:nvSpPr>
        <p:spPr>
          <a:xfrm>
            <a:off x="452176" y="1990693"/>
            <a:ext cx="6179864" cy="4445593"/>
          </a:xfrm>
          <a:noFill/>
        </p:spPr>
        <p:txBody>
          <a:bodyPr>
            <a:normAutofit lnSpcReduction="10000"/>
          </a:bodyPr>
          <a:lstStyle/>
          <a:p>
            <a:pPr>
              <a:buFont typeface="Arial" panose="020B0604020202020204" pitchFamily="34" charset="0"/>
              <a:buChar char="•"/>
            </a:pPr>
            <a:r>
              <a:rPr lang="en-GB" altLang="en-US" dirty="0">
                <a:latin typeface="Arial" panose="020B0604020202020204" pitchFamily="34" charset="0"/>
                <a:cs typeface="Arial" panose="020B0604020202020204" pitchFamily="34" charset="0"/>
              </a:rPr>
              <a:t>Existing 802.11 WLAN systems serve dense deployments: 2019 Super bowl: 24TB* of data carried on WLAN network </a:t>
            </a:r>
          </a:p>
          <a:p>
            <a:pPr>
              <a:buFont typeface="Arial" panose="020B0604020202020204" pitchFamily="34" charset="0"/>
              <a:buChar char="•"/>
            </a:pPr>
            <a:r>
              <a:rPr lang="en-GB" altLang="en-US" dirty="0">
                <a:latin typeface="Arial" panose="020B0604020202020204" pitchFamily="34" charset="0"/>
                <a:cs typeface="Arial" panose="020B0604020202020204" pitchFamily="34" charset="0"/>
              </a:rPr>
              <a:t>802.11ax aims to further improve performance of WLAN deployments in dense scenarios</a:t>
            </a:r>
          </a:p>
          <a:p>
            <a:pPr marL="704850" lvl="1" indent="-457200">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Targeting at least 4x improvement in the per-STA throughput compared to 802.11n and 802.11ac.</a:t>
            </a:r>
          </a:p>
          <a:p>
            <a:pPr marL="704850" lvl="1" indent="-457200">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Improved efficiency through spatial (MU MIMO) and frequency (OFDMA) multiplexing.</a:t>
            </a:r>
          </a:p>
          <a:p>
            <a:pPr>
              <a:buFont typeface="Arial" panose="020B0604020202020204" pitchFamily="34" charset="0"/>
              <a:buChar char="•"/>
            </a:pPr>
            <a:r>
              <a:rPr lang="en-GB" altLang="en-US" dirty="0">
                <a:latin typeface="Arial" panose="020B0604020202020204" pitchFamily="34" charset="0"/>
                <a:cs typeface="Arial" panose="020B0604020202020204" pitchFamily="34" charset="0"/>
              </a:rPr>
              <a:t>Dense scenarios are characterized by large number of access points and large number of associated STAs deployed in geographical limited region</a:t>
            </a:r>
          </a:p>
          <a:p>
            <a:pPr lvl="1">
              <a:buFont typeface="Arial" panose="020B0604020202020204" pitchFamily="34" charset="0"/>
              <a:buChar char="•"/>
            </a:pPr>
            <a:r>
              <a:rPr lang="en-GB" altLang="en-US" sz="1800" dirty="0">
                <a:latin typeface="Arial" panose="020B0604020202020204" pitchFamily="34" charset="0"/>
                <a:cs typeface="Arial" panose="020B0604020202020204" pitchFamily="34" charset="0"/>
              </a:rPr>
              <a:t>e.g. a stadium or an airport.</a:t>
            </a:r>
          </a:p>
          <a:p>
            <a:pPr marL="685800" lvl="1" indent="-457200"/>
            <a:endParaRPr lang="en-US" altLang="en-US" sz="1800" dirty="0">
              <a:latin typeface="Arial" panose="020B0604020202020204" pitchFamily="34" charset="0"/>
              <a:cs typeface="Arial" panose="020B0604020202020204" pitchFamily="34" charset="0"/>
            </a:endParaRPr>
          </a:p>
          <a:p>
            <a:pPr marL="685800" lvl="1" indent="-457200"/>
            <a:endParaRPr lang="en-US" altLang="en-US" sz="1800" dirty="0">
              <a:latin typeface="Arial" panose="020B0604020202020204" pitchFamily="34" charset="0"/>
              <a:cs typeface="Arial" panose="020B0604020202020204" pitchFamily="34" charset="0"/>
            </a:endParaRPr>
          </a:p>
          <a:p>
            <a:pPr marL="228600" lvl="1" indent="0">
              <a:buNone/>
            </a:pPr>
            <a:r>
              <a:rPr lang="en-GB" altLang="en-US" sz="1100"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hlinkClick r:id="rId3"/>
              </a:rPr>
              <a:t>https://www.extremenetworks.com/resources/slideshare/wi-fi-engagements-from-super-bowl-liii/</a:t>
            </a:r>
            <a:r>
              <a:rPr lang="en-GB" altLang="en-US" sz="1100" dirty="0">
                <a:latin typeface="Arial" panose="020B0604020202020204" pitchFamily="34" charset="0"/>
                <a:cs typeface="Arial" panose="020B0604020202020204" pitchFamily="34" charset="0"/>
              </a:rPr>
              <a:t> </a:t>
            </a:r>
          </a:p>
          <a:p>
            <a:pPr marL="457200" indent="-457200"/>
            <a:endParaRPr lang="en-GB" altLang="en-US" sz="20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pic>
        <p:nvPicPr>
          <p:cNvPr id="5" name="Picture 4" descr="terminal-2.jpg"/>
          <p:cNvPicPr>
            <a:picLocks noChangeAspect="1"/>
          </p:cNvPicPr>
          <p:nvPr/>
        </p:nvPicPr>
        <p:blipFill>
          <a:blip r:embed="rId4"/>
          <a:stretch>
            <a:fillRect/>
          </a:stretch>
        </p:blipFill>
        <p:spPr>
          <a:xfrm>
            <a:off x="6964296" y="1566321"/>
            <a:ext cx="4084704" cy="3059586"/>
          </a:xfrm>
          <a:prstGeom prst="rect">
            <a:avLst/>
          </a:prstGeom>
        </p:spPr>
      </p:pic>
      <p:grpSp>
        <p:nvGrpSpPr>
          <p:cNvPr id="6" name="グループ化 2"/>
          <p:cNvGrpSpPr>
            <a:grpSpLocks/>
          </p:cNvGrpSpPr>
          <p:nvPr/>
        </p:nvGrpSpPr>
        <p:grpSpPr bwMode="auto">
          <a:xfrm>
            <a:off x="7060415" y="2491675"/>
            <a:ext cx="846137" cy="673100"/>
            <a:chOff x="4499992" y="3645024"/>
            <a:chExt cx="1008112" cy="1008112"/>
          </a:xfrm>
        </p:grpSpPr>
        <p:pic>
          <p:nvPicPr>
            <p:cNvPr id="7" name="Picture 5" descr="C:\Users\inoue\AppData\Local\Microsoft\Windows\Temporary Internet Files\Content.IE5\11LLC03L\MC900432567[1].png"/>
            <p:cNvPicPr>
              <a:picLocks noChangeAspect="1" noChangeArrowheads="1"/>
            </p:cNvPicPr>
            <p:nvPr/>
          </p:nvPicPr>
          <p:blipFill>
            <a:blip r:embed="rId5"/>
            <a:srcRect/>
            <a:stretch>
              <a:fillRect/>
            </a:stretch>
          </p:blipFill>
          <p:spPr bwMode="auto">
            <a:xfrm>
              <a:off x="4716016" y="3645024"/>
              <a:ext cx="720080" cy="720080"/>
            </a:xfrm>
            <a:prstGeom prst="rect">
              <a:avLst/>
            </a:prstGeom>
            <a:noFill/>
            <a:ln w="9525">
              <a:noFill/>
              <a:miter lim="800000"/>
              <a:headEnd/>
              <a:tailEnd/>
            </a:ln>
          </p:spPr>
        </p:pic>
        <p:grpSp>
          <p:nvGrpSpPr>
            <p:cNvPr id="8" name="グループ化 28"/>
            <p:cNvGrpSpPr>
              <a:grpSpLocks/>
            </p:cNvGrpSpPr>
            <p:nvPr/>
          </p:nvGrpSpPr>
          <p:grpSpPr bwMode="auto">
            <a:xfrm rot="10800000">
              <a:off x="4499992" y="3789040"/>
              <a:ext cx="1008112" cy="864096"/>
              <a:chOff x="2555776" y="3068960"/>
              <a:chExt cx="2232248" cy="2304256"/>
            </a:xfrm>
          </p:grpSpPr>
          <p:sp>
            <p:nvSpPr>
              <p:cNvPr id="9" name="アーチ 29"/>
              <p:cNvSpPr/>
              <p:nvPr/>
            </p:nvSpPr>
            <p:spPr bwMode="auto">
              <a:xfrm>
                <a:off x="3276422" y="3962236"/>
                <a:ext cx="790956" cy="791674"/>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0" name="アーチ 30"/>
              <p:cNvSpPr/>
              <p:nvPr/>
            </p:nvSpPr>
            <p:spPr bwMode="auto">
              <a:xfrm>
                <a:off x="2914342" y="3449979"/>
                <a:ext cx="1515116" cy="1634148"/>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1" name="アーチ 31"/>
              <p:cNvSpPr/>
              <p:nvPr/>
            </p:nvSpPr>
            <p:spPr bwMode="auto">
              <a:xfrm>
                <a:off x="2555776" y="3068960"/>
                <a:ext cx="2232248" cy="2303048"/>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12" name="TextBox 11"/>
          <p:cNvSpPr txBox="1"/>
          <p:nvPr/>
        </p:nvSpPr>
        <p:spPr>
          <a:xfrm>
            <a:off x="7633390" y="4875850"/>
            <a:ext cx="3115354" cy="1077218"/>
          </a:xfrm>
          <a:prstGeom prst="rect">
            <a:avLst/>
          </a:prstGeom>
          <a:ln>
            <a:noFill/>
          </a:ln>
        </p:spPr>
        <p:txBody>
          <a:bodyPr wrap="square" rtlCol="0">
            <a:spAutoFit/>
          </a:bodyPr>
          <a:lstStyle/>
          <a:p>
            <a:pPr algn="ctr"/>
            <a:r>
              <a:rPr lang="en-US" sz="1600" i="1" dirty="0"/>
              <a:t>Access to Internet, latest airlines’ announcements, and digital media such as movies and sport events</a:t>
            </a:r>
          </a:p>
        </p:txBody>
      </p:sp>
      <p:grpSp>
        <p:nvGrpSpPr>
          <p:cNvPr id="14" name="グループ化 8"/>
          <p:cNvGrpSpPr>
            <a:grpSpLocks/>
          </p:cNvGrpSpPr>
          <p:nvPr/>
        </p:nvGrpSpPr>
        <p:grpSpPr bwMode="auto">
          <a:xfrm>
            <a:off x="9982200" y="2354873"/>
            <a:ext cx="863600" cy="863600"/>
            <a:chOff x="5076056" y="2996952"/>
            <a:chExt cx="864096" cy="864097"/>
          </a:xfrm>
        </p:grpSpPr>
        <p:pic>
          <p:nvPicPr>
            <p:cNvPr id="15" name="Picture 7" descr="C:\Users\inoue\AppData\Local\Microsoft\Windows\Temporary Internet Files\Content.IE5\CJ1NB1WV\MC900398499[1].wmf"/>
            <p:cNvPicPr>
              <a:picLocks noChangeAspect="1" noChangeArrowheads="1"/>
            </p:cNvPicPr>
            <p:nvPr/>
          </p:nvPicPr>
          <p:blipFill>
            <a:blip r:embed="rId6"/>
            <a:srcRect/>
            <a:stretch>
              <a:fillRect/>
            </a:stretch>
          </p:blipFill>
          <p:spPr bwMode="auto">
            <a:xfrm>
              <a:off x="5292081" y="2996952"/>
              <a:ext cx="470094" cy="432048"/>
            </a:xfrm>
            <a:prstGeom prst="rect">
              <a:avLst/>
            </a:prstGeom>
            <a:noFill/>
            <a:ln w="9525">
              <a:noFill/>
              <a:miter lim="800000"/>
              <a:headEnd/>
              <a:tailEnd/>
            </a:ln>
          </p:spPr>
        </p:pic>
        <p:grpSp>
          <p:nvGrpSpPr>
            <p:cNvPr id="16" name="グループ化 6"/>
            <p:cNvGrpSpPr>
              <a:grpSpLocks/>
            </p:cNvGrpSpPr>
            <p:nvPr/>
          </p:nvGrpSpPr>
          <p:grpSpPr bwMode="auto">
            <a:xfrm rot="10800000">
              <a:off x="5076056" y="3068961"/>
              <a:ext cx="864096" cy="792088"/>
              <a:chOff x="2555776" y="3068960"/>
              <a:chExt cx="2232248" cy="2304256"/>
            </a:xfrm>
          </p:grpSpPr>
          <p:sp>
            <p:nvSpPr>
              <p:cNvPr id="17" name="アーチ 1"/>
              <p:cNvSpPr/>
              <p:nvPr/>
            </p:nvSpPr>
            <p:spPr bwMode="auto">
              <a:xfrm>
                <a:off x="3347733" y="3863745"/>
                <a:ext cx="796059" cy="790165"/>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8" name="アーチ 21"/>
              <p:cNvSpPr/>
              <p:nvPr/>
            </p:nvSpPr>
            <p:spPr bwMode="auto">
              <a:xfrm>
                <a:off x="2990736" y="3341591"/>
                <a:ext cx="1510050" cy="1635778"/>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19" name="アーチ 22"/>
              <p:cNvSpPr/>
              <p:nvPr/>
            </p:nvSpPr>
            <p:spPr bwMode="auto">
              <a:xfrm>
                <a:off x="2555776" y="3068960"/>
                <a:ext cx="2232248" cy="2305802"/>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18</a:t>
            </a:fld>
            <a:endParaRPr lang="en-US" dirty="0">
              <a:solidFill>
                <a:prstClr val="black">
                  <a:tint val="75000"/>
                </a:prstClr>
              </a:solidFill>
            </a:endParaRPr>
          </a:p>
        </p:txBody>
      </p:sp>
      <p:sp>
        <p:nvSpPr>
          <p:cNvPr id="24" name="Date Placeholder 4">
            <a:extLst>
              <a:ext uri="{FF2B5EF4-FFF2-40B4-BE49-F238E27FC236}">
                <a16:creationId xmlns:a16="http://schemas.microsoft.com/office/drawing/2014/main" id="{3020E0A0-7C90-4BC0-AEE9-44578BE74DC6}"/>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13651527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418416"/>
          </a:xfrm>
        </p:spPr>
        <p:txBody>
          <a:bodyPr/>
          <a:lstStyle/>
          <a:p>
            <a:r>
              <a:rPr lang="en-US" dirty="0"/>
              <a:t>802.11ax Categories of Enhancements</a:t>
            </a:r>
          </a:p>
        </p:txBody>
      </p:sp>
      <p:sp>
        <p:nvSpPr>
          <p:cNvPr id="90" name="Rectangle 89"/>
          <p:cNvSpPr/>
          <p:nvPr/>
        </p:nvSpPr>
        <p:spPr bwMode="ltGray">
          <a:xfrm>
            <a:off x="228600" y="10668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91" name="Rectangle 90"/>
          <p:cNvSpPr/>
          <p:nvPr/>
        </p:nvSpPr>
        <p:spPr bwMode="ltGray">
          <a:xfrm>
            <a:off x="6096000" y="10668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94" name="Rectangle 93"/>
          <p:cNvSpPr/>
          <p:nvPr/>
        </p:nvSpPr>
        <p:spPr bwMode="ltGray">
          <a:xfrm>
            <a:off x="228600" y="36576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99" name="Rectangle 98"/>
          <p:cNvSpPr/>
          <p:nvPr/>
        </p:nvSpPr>
        <p:spPr bwMode="ltGray">
          <a:xfrm>
            <a:off x="6096000" y="3657600"/>
            <a:ext cx="5867400" cy="2590800"/>
          </a:xfrm>
          <a:prstGeom prst="rect">
            <a:avLst/>
          </a:prstGeom>
          <a:solidFill>
            <a:srgbClr val="2AD2C9">
              <a:lumMod val="20000"/>
              <a:lumOff val="80000"/>
            </a:srgbClr>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102" name="TextBox 101"/>
          <p:cNvSpPr txBox="1"/>
          <p:nvPr/>
        </p:nvSpPr>
        <p:spPr>
          <a:xfrm>
            <a:off x="8001000" y="3728355"/>
            <a:ext cx="2438400" cy="26056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Outdoor / Longer range</a:t>
            </a:r>
          </a:p>
        </p:txBody>
      </p:sp>
      <p:sp>
        <p:nvSpPr>
          <p:cNvPr id="103" name="TextBox 102"/>
          <p:cNvSpPr txBox="1"/>
          <p:nvPr/>
        </p:nvSpPr>
        <p:spPr>
          <a:xfrm>
            <a:off x="2057400" y="3710920"/>
            <a:ext cx="1485900" cy="29543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Power Saving</a:t>
            </a:r>
          </a:p>
        </p:txBody>
      </p:sp>
      <p:sp>
        <p:nvSpPr>
          <p:cNvPr id="104" name="TextBox 103"/>
          <p:cNvSpPr txBox="1"/>
          <p:nvPr/>
        </p:nvSpPr>
        <p:spPr>
          <a:xfrm>
            <a:off x="8305800" y="1112945"/>
            <a:ext cx="1447800" cy="27491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High</a:t>
            </a:r>
            <a:r>
              <a:rPr kumimoji="0" lang="en-US" sz="1800" b="0" i="0" u="none" strike="noStrike" kern="0" cap="none" spc="0" normalizeH="0" baseline="0" noProof="0" dirty="0">
                <a:ln>
                  <a:noFill/>
                </a:ln>
                <a:solidFill>
                  <a:prstClr val="black"/>
                </a:solidFill>
                <a:effectLst/>
                <a:uLnTx/>
                <a:uFillTx/>
              </a:rPr>
              <a:t> </a:t>
            </a:r>
            <a:r>
              <a:rPr kumimoji="0" lang="en-US" sz="1800" b="1" i="0" u="none" strike="noStrike" kern="0" cap="none" spc="0" normalizeH="0" baseline="0" noProof="0" dirty="0">
                <a:ln>
                  <a:noFill/>
                </a:ln>
                <a:solidFill>
                  <a:srgbClr val="00A982"/>
                </a:solidFill>
                <a:effectLst/>
                <a:uLnTx/>
                <a:uFillTx/>
              </a:rPr>
              <a:t>Density</a:t>
            </a:r>
          </a:p>
        </p:txBody>
      </p:sp>
      <p:sp>
        <p:nvSpPr>
          <p:cNvPr id="105" name="TextBox 104"/>
          <p:cNvSpPr txBox="1"/>
          <p:nvPr/>
        </p:nvSpPr>
        <p:spPr>
          <a:xfrm>
            <a:off x="1143000" y="1120120"/>
            <a:ext cx="2438400" cy="26056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982"/>
                </a:solidFill>
                <a:effectLst/>
                <a:uLnTx/>
                <a:uFillTx/>
              </a:rPr>
              <a:t>Spectral Efficiency &amp; Area Throughput</a:t>
            </a:r>
          </a:p>
        </p:txBody>
      </p:sp>
      <p:pic>
        <p:nvPicPr>
          <p:cNvPr id="106" name="Content Placeholder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214337" y="1845923"/>
            <a:ext cx="2920263" cy="1561367"/>
          </a:xfrm>
          <a:prstGeom prst="rect">
            <a:avLst/>
          </a:prstGeom>
          <a:noFill/>
          <a:ln w="9525">
            <a:noFill/>
            <a:miter lim="800000"/>
            <a:headEnd/>
            <a:tailEnd/>
          </a:ln>
        </p:spPr>
      </p:pic>
      <p:pic>
        <p:nvPicPr>
          <p:cNvPr id="107" name="Picture 106"/>
          <p:cNvPicPr>
            <a:picLocks noChangeAspect="1"/>
          </p:cNvPicPr>
          <p:nvPr/>
        </p:nvPicPr>
        <p:blipFill>
          <a:blip r:embed="rId4"/>
          <a:stretch>
            <a:fillRect/>
          </a:stretch>
        </p:blipFill>
        <p:spPr>
          <a:xfrm>
            <a:off x="642561" y="1397141"/>
            <a:ext cx="1141425" cy="1227122"/>
          </a:xfrm>
          <a:prstGeom prst="rect">
            <a:avLst/>
          </a:prstGeom>
        </p:spPr>
      </p:pic>
      <p:sp>
        <p:nvSpPr>
          <p:cNvPr id="108" name="TextBox 107"/>
          <p:cNvSpPr txBox="1"/>
          <p:nvPr/>
        </p:nvSpPr>
        <p:spPr>
          <a:xfrm>
            <a:off x="761677" y="2706452"/>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8x8 AP</a:t>
            </a:r>
          </a:p>
        </p:txBody>
      </p:sp>
      <p:sp>
        <p:nvSpPr>
          <p:cNvPr id="109" name="TextBox 108"/>
          <p:cNvSpPr txBox="1"/>
          <p:nvPr/>
        </p:nvSpPr>
        <p:spPr>
          <a:xfrm>
            <a:off x="622724" y="1623194"/>
            <a:ext cx="1181100" cy="757068"/>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1024 QAM</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25% increase</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in data rate</a:t>
            </a:r>
          </a:p>
        </p:txBody>
      </p:sp>
      <p:sp>
        <p:nvSpPr>
          <p:cNvPr id="110" name="TextBox 109"/>
          <p:cNvSpPr txBox="1"/>
          <p:nvPr/>
        </p:nvSpPr>
        <p:spPr>
          <a:xfrm>
            <a:off x="8271628" y="1541124"/>
            <a:ext cx="1028700" cy="228600"/>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OFDMA</a:t>
            </a:r>
          </a:p>
        </p:txBody>
      </p:sp>
      <p:sp>
        <p:nvSpPr>
          <p:cNvPr id="111" name="TextBox 110"/>
          <p:cNvSpPr txBox="1"/>
          <p:nvPr/>
        </p:nvSpPr>
        <p:spPr>
          <a:xfrm>
            <a:off x="6438900" y="5105399"/>
            <a:ext cx="1866900" cy="821937"/>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Enhanced delay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spread protection-</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long guard interval</a:t>
            </a:r>
          </a:p>
        </p:txBody>
      </p:sp>
      <p:sp>
        <p:nvSpPr>
          <p:cNvPr id="112" name="TextBox 111"/>
          <p:cNvSpPr txBox="1"/>
          <p:nvPr/>
        </p:nvSpPr>
        <p:spPr>
          <a:xfrm>
            <a:off x="628142" y="39624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Scheduled sleep and wake times</a:t>
            </a:r>
          </a:p>
        </p:txBody>
      </p:sp>
      <p:sp>
        <p:nvSpPr>
          <p:cNvPr id="113" name="TextBox 112"/>
          <p:cNvSpPr txBox="1"/>
          <p:nvPr/>
        </p:nvSpPr>
        <p:spPr>
          <a:xfrm>
            <a:off x="914387" y="51054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20 MHz-only clients</a:t>
            </a:r>
          </a:p>
        </p:txBody>
      </p:sp>
      <p:sp>
        <p:nvSpPr>
          <p:cNvPr id="114" name="TextBox 113"/>
          <p:cNvSpPr txBox="1"/>
          <p:nvPr/>
        </p:nvSpPr>
        <p:spPr>
          <a:xfrm>
            <a:off x="10477500" y="1649013"/>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Spatial Reuse</a:t>
            </a:r>
          </a:p>
        </p:txBody>
      </p:sp>
      <p:sp>
        <p:nvSpPr>
          <p:cNvPr id="115" name="TextBox 114"/>
          <p:cNvSpPr txBox="1"/>
          <p:nvPr/>
        </p:nvSpPr>
        <p:spPr>
          <a:xfrm>
            <a:off x="2946036" y="14478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DL/UL MU-MIMO</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w/ 8 clients</a:t>
            </a:r>
          </a:p>
        </p:txBody>
      </p:sp>
      <p:sp>
        <p:nvSpPr>
          <p:cNvPr id="116" name="Oval 115"/>
          <p:cNvSpPr/>
          <p:nvPr/>
        </p:nvSpPr>
        <p:spPr bwMode="ltGray">
          <a:xfrm>
            <a:off x="10287000" y="1944087"/>
            <a:ext cx="1066800" cy="799113"/>
          </a:xfrm>
          <a:prstGeom prst="ellipse">
            <a:avLst/>
          </a:prstGeom>
          <a:solidFill>
            <a:srgbClr val="7030A0">
              <a:alpha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sp>
        <p:nvSpPr>
          <p:cNvPr id="117" name="Oval 116"/>
          <p:cNvSpPr/>
          <p:nvPr/>
        </p:nvSpPr>
        <p:spPr bwMode="ltGray">
          <a:xfrm>
            <a:off x="10858500" y="1942596"/>
            <a:ext cx="1066800" cy="799113"/>
          </a:xfrm>
          <a:prstGeom prst="ellipse">
            <a:avLst/>
          </a:prstGeom>
          <a:solidFill>
            <a:srgbClr val="FF0000">
              <a:alpha val="75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pic>
        <p:nvPicPr>
          <p:cNvPr id="118" name="Picture 117"/>
          <p:cNvPicPr/>
          <p:nvPr/>
        </p:nvPicPr>
        <p:blipFill rotWithShape="1">
          <a:blip r:embed="rId5" cstate="print">
            <a:extLst>
              <a:ext uri="{28A0092B-C50C-407E-A947-70E740481C1C}">
                <a14:useLocalDpi xmlns:a14="http://schemas.microsoft.com/office/drawing/2010/main" val="0"/>
              </a:ext>
            </a:extLst>
          </a:blip>
          <a:srcRect t="30668" r="353"/>
          <a:stretch/>
        </p:blipFill>
        <p:spPr bwMode="auto">
          <a:xfrm>
            <a:off x="6438899" y="4237353"/>
            <a:ext cx="4876800" cy="639447"/>
          </a:xfrm>
          <a:prstGeom prst="rect">
            <a:avLst/>
          </a:prstGeom>
          <a:noFill/>
          <a:ln>
            <a:noFill/>
          </a:ln>
        </p:spPr>
      </p:pic>
      <p:sp>
        <p:nvSpPr>
          <p:cNvPr id="119" name="Rounded Rectangle 118"/>
          <p:cNvSpPr/>
          <p:nvPr/>
        </p:nvSpPr>
        <p:spPr bwMode="ltGray">
          <a:xfrm>
            <a:off x="8945462" y="5029200"/>
            <a:ext cx="647701" cy="346385"/>
          </a:xfrm>
          <a:prstGeom prst="roundRect">
            <a:avLst/>
          </a:prstGeom>
          <a:solidFill>
            <a:srgbClr val="808285"/>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0.8us 11ac</a:t>
            </a:r>
          </a:p>
        </p:txBody>
      </p:sp>
      <p:sp>
        <p:nvSpPr>
          <p:cNvPr id="120" name="Rounded Rectangle 119"/>
          <p:cNvSpPr/>
          <p:nvPr/>
        </p:nvSpPr>
        <p:spPr bwMode="ltGray">
          <a:xfrm>
            <a:off x="8945462" y="5410200"/>
            <a:ext cx="1303440" cy="346385"/>
          </a:xfrm>
          <a:prstGeom prst="roundRect">
            <a:avLst/>
          </a:prstGeom>
          <a:solidFill>
            <a:srgbClr val="808285"/>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1.6us 11ax</a:t>
            </a:r>
          </a:p>
        </p:txBody>
      </p:sp>
      <p:sp>
        <p:nvSpPr>
          <p:cNvPr id="121" name="TextBox 120"/>
          <p:cNvSpPr txBox="1"/>
          <p:nvPr/>
        </p:nvSpPr>
        <p:spPr>
          <a:xfrm>
            <a:off x="6553200" y="4038600"/>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Extended range packet structure</a:t>
            </a:r>
          </a:p>
        </p:txBody>
      </p:sp>
      <p:sp>
        <p:nvSpPr>
          <p:cNvPr id="122" name="Rounded Rectangle 121"/>
          <p:cNvSpPr/>
          <p:nvPr/>
        </p:nvSpPr>
        <p:spPr bwMode="ltGray">
          <a:xfrm>
            <a:off x="8954075" y="5791200"/>
            <a:ext cx="2628325" cy="346385"/>
          </a:xfrm>
          <a:prstGeom prst="roundRect">
            <a:avLst/>
          </a:prstGeom>
          <a:solidFill>
            <a:srgbClr val="808285"/>
          </a:solidFill>
          <a:ln w="19050" cap="flat" cmpd="sng" algn="ctr">
            <a:solidFill>
              <a:srgbClr val="808285"/>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3.2us 11ax</a:t>
            </a:r>
          </a:p>
        </p:txBody>
      </p:sp>
      <p:grpSp>
        <p:nvGrpSpPr>
          <p:cNvPr id="123" name="Group 122"/>
          <p:cNvGrpSpPr/>
          <p:nvPr/>
        </p:nvGrpSpPr>
        <p:grpSpPr>
          <a:xfrm>
            <a:off x="647700" y="2961145"/>
            <a:ext cx="990600" cy="545377"/>
            <a:chOff x="6477000" y="190150"/>
            <a:chExt cx="990600" cy="545377"/>
          </a:xfrm>
        </p:grpSpPr>
        <p:grpSp>
          <p:nvGrpSpPr>
            <p:cNvPr id="124" name="Group 123"/>
            <p:cNvGrpSpPr/>
            <p:nvPr/>
          </p:nvGrpSpPr>
          <p:grpSpPr>
            <a:xfrm>
              <a:off x="6497059" y="190150"/>
              <a:ext cx="957469" cy="346624"/>
              <a:chOff x="6497059" y="190150"/>
              <a:chExt cx="957469" cy="346624"/>
            </a:xfrm>
          </p:grpSpPr>
          <p:grpSp>
            <p:nvGrpSpPr>
              <p:cNvPr id="126" name="Group 125"/>
              <p:cNvGrpSpPr/>
              <p:nvPr/>
            </p:nvGrpSpPr>
            <p:grpSpPr>
              <a:xfrm>
                <a:off x="6497059" y="196898"/>
                <a:ext cx="84332" cy="339876"/>
                <a:chOff x="6545068" y="83282"/>
                <a:chExt cx="84332" cy="339876"/>
              </a:xfrm>
            </p:grpSpPr>
            <p:sp>
              <p:nvSpPr>
                <p:cNvPr id="148" name="Oval 147"/>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9" name="Straight Connector 148"/>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27" name="Group 126"/>
              <p:cNvGrpSpPr/>
              <p:nvPr/>
            </p:nvGrpSpPr>
            <p:grpSpPr>
              <a:xfrm>
                <a:off x="6621268" y="193524"/>
                <a:ext cx="84332" cy="339876"/>
                <a:chOff x="6545068" y="83282"/>
                <a:chExt cx="84332" cy="339876"/>
              </a:xfrm>
            </p:grpSpPr>
            <p:sp>
              <p:nvSpPr>
                <p:cNvPr id="146" name="Oval 145"/>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7" name="Straight Connector 146"/>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28" name="Group 127"/>
              <p:cNvGrpSpPr/>
              <p:nvPr/>
            </p:nvGrpSpPr>
            <p:grpSpPr>
              <a:xfrm>
                <a:off x="6747766" y="193524"/>
                <a:ext cx="84332" cy="339876"/>
                <a:chOff x="6545068" y="83282"/>
                <a:chExt cx="84332" cy="339876"/>
              </a:xfrm>
            </p:grpSpPr>
            <p:sp>
              <p:nvSpPr>
                <p:cNvPr id="144" name="Oval 143"/>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5" name="Straight Connector 144"/>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29" name="Group 128"/>
              <p:cNvGrpSpPr/>
              <p:nvPr/>
            </p:nvGrpSpPr>
            <p:grpSpPr>
              <a:xfrm>
                <a:off x="6871976" y="193524"/>
                <a:ext cx="84332" cy="339876"/>
                <a:chOff x="6545068" y="83282"/>
                <a:chExt cx="84332" cy="339876"/>
              </a:xfrm>
            </p:grpSpPr>
            <p:sp>
              <p:nvSpPr>
                <p:cNvPr id="142" name="Oval 141"/>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3" name="Straight Connector 142"/>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0" name="Group 129"/>
              <p:cNvGrpSpPr/>
              <p:nvPr/>
            </p:nvGrpSpPr>
            <p:grpSpPr>
              <a:xfrm>
                <a:off x="6995279" y="193524"/>
                <a:ext cx="84332" cy="339876"/>
                <a:chOff x="6545068" y="83282"/>
                <a:chExt cx="84332" cy="339876"/>
              </a:xfrm>
            </p:grpSpPr>
            <p:sp>
              <p:nvSpPr>
                <p:cNvPr id="140" name="Oval 139"/>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41" name="Straight Connector 140"/>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1" name="Group 130"/>
              <p:cNvGrpSpPr/>
              <p:nvPr/>
            </p:nvGrpSpPr>
            <p:grpSpPr>
              <a:xfrm>
                <a:off x="7119488" y="190150"/>
                <a:ext cx="84332" cy="339876"/>
                <a:chOff x="6545068" y="83282"/>
                <a:chExt cx="84332" cy="339876"/>
              </a:xfrm>
            </p:grpSpPr>
            <p:sp>
              <p:nvSpPr>
                <p:cNvPr id="138" name="Oval 137"/>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39" name="Straight Connector 138"/>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2" name="Group 131"/>
              <p:cNvGrpSpPr/>
              <p:nvPr/>
            </p:nvGrpSpPr>
            <p:grpSpPr>
              <a:xfrm>
                <a:off x="7245986" y="190150"/>
                <a:ext cx="84332" cy="339876"/>
                <a:chOff x="6545068" y="83282"/>
                <a:chExt cx="84332" cy="339876"/>
              </a:xfrm>
            </p:grpSpPr>
            <p:sp>
              <p:nvSpPr>
                <p:cNvPr id="136" name="Oval 135"/>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37" name="Straight Connector 136"/>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nvGrpSpPr>
              <p:cNvPr id="133" name="Group 132"/>
              <p:cNvGrpSpPr/>
              <p:nvPr/>
            </p:nvGrpSpPr>
            <p:grpSpPr>
              <a:xfrm>
                <a:off x="7370196" y="190150"/>
                <a:ext cx="84332" cy="339876"/>
                <a:chOff x="6545068" y="83282"/>
                <a:chExt cx="84332" cy="339876"/>
              </a:xfrm>
            </p:grpSpPr>
            <p:sp>
              <p:nvSpPr>
                <p:cNvPr id="134" name="Oval 133"/>
                <p:cNvSpPr/>
                <p:nvPr/>
              </p:nvSpPr>
              <p:spPr bwMode="ltGray">
                <a:xfrm>
                  <a:off x="6545068" y="83282"/>
                  <a:ext cx="84332" cy="84332"/>
                </a:xfrm>
                <a:prstGeom prst="ellipse">
                  <a:avLst/>
                </a:prstGeom>
                <a:solidFill>
                  <a:srgbClr val="7030A0"/>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cxnSp>
              <p:nvCxnSpPr>
                <p:cNvPr id="135" name="Straight Connector 134"/>
                <p:cNvCxnSpPr/>
                <p:nvPr/>
              </p:nvCxnSpPr>
              <p:spPr>
                <a:xfrm>
                  <a:off x="6587234" y="168007"/>
                  <a:ext cx="0" cy="255151"/>
                </a:xfrm>
                <a:prstGeom prst="line">
                  <a:avLst/>
                </a:prstGeom>
                <a:noFill/>
                <a:ln w="19050" cap="flat" cmpd="sng" algn="ctr">
                  <a:solidFill>
                    <a:srgbClr val="7030A0"/>
                  </a:solidFill>
                  <a:prstDash val="solid"/>
                  <a:miter lim="800000"/>
                </a:ln>
                <a:effectLst/>
              </p:spPr>
            </p:cxnSp>
          </p:grpSp>
        </p:grpSp>
        <p:sp>
          <p:nvSpPr>
            <p:cNvPr id="125" name="Rounded Rectangle 124"/>
            <p:cNvSpPr/>
            <p:nvPr/>
          </p:nvSpPr>
          <p:spPr bwMode="ltGray">
            <a:xfrm>
              <a:off x="6477000" y="477845"/>
              <a:ext cx="990600" cy="257682"/>
            </a:xfrm>
            <a:prstGeom prst="roundRect">
              <a:avLst/>
            </a:prstGeom>
            <a:solidFill>
              <a:srgbClr val="A365D1"/>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Arial" panose="020B0604020202020204"/>
                <a:ea typeface="+mn-ea"/>
                <a:cs typeface="+mn-cs"/>
              </a:endParaRPr>
            </a:p>
          </p:txBody>
        </p:sp>
      </p:grpSp>
      <p:pic>
        <p:nvPicPr>
          <p:cNvPr id="150" name="Picture 1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1942999"/>
            <a:ext cx="300319" cy="300319"/>
          </a:xfrm>
          <a:prstGeom prst="rect">
            <a:avLst/>
          </a:prstGeom>
        </p:spPr>
      </p:pic>
      <p:pic>
        <p:nvPicPr>
          <p:cNvPr id="151" name="Picture 1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2095399"/>
            <a:ext cx="300319" cy="300319"/>
          </a:xfrm>
          <a:prstGeom prst="rect">
            <a:avLst/>
          </a:prstGeom>
        </p:spPr>
      </p:pic>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2247799"/>
            <a:ext cx="300319" cy="300319"/>
          </a:xfrm>
          <a:prstGeom prst="rect">
            <a:avLst/>
          </a:prstGeom>
        </p:spPr>
      </p:pic>
      <p:pic>
        <p:nvPicPr>
          <p:cNvPr id="153" name="Picture 1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2400199"/>
            <a:ext cx="300319" cy="300319"/>
          </a:xfrm>
          <a:prstGeom prst="rect">
            <a:avLst/>
          </a:prstGeom>
        </p:spPr>
      </p:pic>
      <p:pic>
        <p:nvPicPr>
          <p:cNvPr id="154" name="Picture 1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2552599"/>
            <a:ext cx="300319" cy="300319"/>
          </a:xfrm>
          <a:prstGeom prst="rect">
            <a:avLst/>
          </a:prstGeom>
        </p:spPr>
      </p:pic>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2704999"/>
            <a:ext cx="300319" cy="300319"/>
          </a:xfrm>
          <a:prstGeom prst="rect">
            <a:avLst/>
          </a:prstGeom>
        </p:spPr>
      </p:pic>
      <p:pic>
        <p:nvPicPr>
          <p:cNvPr id="156" name="Picture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00" y="2857399"/>
            <a:ext cx="300319" cy="300319"/>
          </a:xfrm>
          <a:prstGeom prst="rect">
            <a:avLst/>
          </a:prstGeom>
        </p:spPr>
      </p:pic>
      <p:pic>
        <p:nvPicPr>
          <p:cNvPr id="157" name="Picture 1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3009799"/>
            <a:ext cx="300319" cy="300319"/>
          </a:xfrm>
          <a:prstGeom prst="rect">
            <a:avLst/>
          </a:prstGeom>
        </p:spPr>
      </p:pic>
      <p:cxnSp>
        <p:nvCxnSpPr>
          <p:cNvPr id="158" name="Straight Arrow Connector 157"/>
          <p:cNvCxnSpPr>
            <a:stCxn id="150" idx="1"/>
          </p:cNvCxnSpPr>
          <p:nvPr/>
        </p:nvCxnSpPr>
        <p:spPr>
          <a:xfrm flipH="1">
            <a:off x="1746241" y="2093159"/>
            <a:ext cx="1530359" cy="1140357"/>
          </a:xfrm>
          <a:prstGeom prst="straightConnector1">
            <a:avLst/>
          </a:prstGeom>
          <a:noFill/>
          <a:ln w="19050" cap="flat" cmpd="sng" algn="ctr">
            <a:solidFill>
              <a:sysClr val="windowText" lastClr="000000"/>
            </a:solidFill>
            <a:prstDash val="solid"/>
            <a:miter lim="800000"/>
            <a:tailEnd type="triangle"/>
          </a:ln>
          <a:effectLst/>
        </p:spPr>
      </p:cxnSp>
      <p:cxnSp>
        <p:nvCxnSpPr>
          <p:cNvPr id="159" name="Straight Arrow Connector 158"/>
          <p:cNvCxnSpPr>
            <a:stCxn id="151" idx="1"/>
          </p:cNvCxnSpPr>
          <p:nvPr/>
        </p:nvCxnSpPr>
        <p:spPr>
          <a:xfrm flipH="1">
            <a:off x="1735464" y="2245559"/>
            <a:ext cx="1693536" cy="1008161"/>
          </a:xfrm>
          <a:prstGeom prst="straightConnector1">
            <a:avLst/>
          </a:prstGeom>
          <a:noFill/>
          <a:ln w="19050" cap="flat" cmpd="sng" algn="ctr">
            <a:solidFill>
              <a:sysClr val="windowText" lastClr="000000"/>
            </a:solidFill>
            <a:prstDash val="solid"/>
            <a:miter lim="800000"/>
            <a:tailEnd type="triangle"/>
          </a:ln>
          <a:effectLst/>
        </p:spPr>
      </p:cxnSp>
      <p:cxnSp>
        <p:nvCxnSpPr>
          <p:cNvPr id="160" name="Straight Arrow Connector 159"/>
          <p:cNvCxnSpPr>
            <a:stCxn id="152" idx="1"/>
          </p:cNvCxnSpPr>
          <p:nvPr/>
        </p:nvCxnSpPr>
        <p:spPr>
          <a:xfrm flipH="1">
            <a:off x="1748530" y="2397959"/>
            <a:ext cx="1832870" cy="840305"/>
          </a:xfrm>
          <a:prstGeom prst="straightConnector1">
            <a:avLst/>
          </a:prstGeom>
          <a:noFill/>
          <a:ln w="19050" cap="flat" cmpd="sng" algn="ctr">
            <a:solidFill>
              <a:sysClr val="windowText" lastClr="000000"/>
            </a:solidFill>
            <a:prstDash val="solid"/>
            <a:miter lim="800000"/>
            <a:tailEnd type="triangle"/>
          </a:ln>
          <a:effectLst/>
        </p:spPr>
      </p:cxnSp>
      <p:cxnSp>
        <p:nvCxnSpPr>
          <p:cNvPr id="161" name="Straight Arrow Connector 160"/>
          <p:cNvCxnSpPr>
            <a:stCxn id="153" idx="1"/>
          </p:cNvCxnSpPr>
          <p:nvPr/>
        </p:nvCxnSpPr>
        <p:spPr>
          <a:xfrm flipH="1">
            <a:off x="1742692" y="2550359"/>
            <a:ext cx="1991108" cy="687905"/>
          </a:xfrm>
          <a:prstGeom prst="straightConnector1">
            <a:avLst/>
          </a:prstGeom>
          <a:noFill/>
          <a:ln w="19050" cap="flat" cmpd="sng" algn="ctr">
            <a:solidFill>
              <a:sysClr val="windowText" lastClr="000000"/>
            </a:solidFill>
            <a:prstDash val="solid"/>
            <a:miter lim="800000"/>
            <a:tailEnd type="triangle"/>
          </a:ln>
          <a:effectLst/>
        </p:spPr>
      </p:cxnSp>
      <p:cxnSp>
        <p:nvCxnSpPr>
          <p:cNvPr id="162" name="Straight Arrow Connector 161"/>
          <p:cNvCxnSpPr>
            <a:stCxn id="154" idx="1"/>
          </p:cNvCxnSpPr>
          <p:nvPr/>
        </p:nvCxnSpPr>
        <p:spPr>
          <a:xfrm flipH="1">
            <a:off x="1754720" y="2702759"/>
            <a:ext cx="2131480" cy="546081"/>
          </a:xfrm>
          <a:prstGeom prst="straightConnector1">
            <a:avLst/>
          </a:prstGeom>
          <a:noFill/>
          <a:ln w="19050" cap="flat" cmpd="sng" algn="ctr">
            <a:solidFill>
              <a:sysClr val="windowText" lastClr="000000"/>
            </a:solidFill>
            <a:prstDash val="solid"/>
            <a:miter lim="800000"/>
            <a:tailEnd type="triangle"/>
          </a:ln>
          <a:effectLst/>
        </p:spPr>
      </p:cxnSp>
      <p:cxnSp>
        <p:nvCxnSpPr>
          <p:cNvPr id="163" name="Straight Arrow Connector 162"/>
          <p:cNvCxnSpPr>
            <a:stCxn id="155" idx="1"/>
          </p:cNvCxnSpPr>
          <p:nvPr/>
        </p:nvCxnSpPr>
        <p:spPr>
          <a:xfrm flipH="1">
            <a:off x="1761602" y="2855159"/>
            <a:ext cx="2276998" cy="400802"/>
          </a:xfrm>
          <a:prstGeom prst="straightConnector1">
            <a:avLst/>
          </a:prstGeom>
          <a:noFill/>
          <a:ln w="19050" cap="flat" cmpd="sng" algn="ctr">
            <a:solidFill>
              <a:sysClr val="windowText" lastClr="000000"/>
            </a:solidFill>
            <a:prstDash val="solid"/>
            <a:miter lim="800000"/>
            <a:tailEnd type="triangle"/>
          </a:ln>
          <a:effectLst/>
        </p:spPr>
      </p:cxnSp>
      <p:cxnSp>
        <p:nvCxnSpPr>
          <p:cNvPr id="164" name="Straight Arrow Connector 163"/>
          <p:cNvCxnSpPr>
            <a:stCxn id="156" idx="1"/>
          </p:cNvCxnSpPr>
          <p:nvPr/>
        </p:nvCxnSpPr>
        <p:spPr>
          <a:xfrm flipH="1">
            <a:off x="1755820" y="3007559"/>
            <a:ext cx="2435180" cy="230705"/>
          </a:xfrm>
          <a:prstGeom prst="straightConnector1">
            <a:avLst/>
          </a:prstGeom>
          <a:noFill/>
          <a:ln w="19050" cap="flat" cmpd="sng" algn="ctr">
            <a:solidFill>
              <a:sysClr val="windowText" lastClr="000000"/>
            </a:solidFill>
            <a:prstDash val="solid"/>
            <a:miter lim="800000"/>
            <a:tailEnd type="triangle"/>
          </a:ln>
          <a:effectLst/>
        </p:spPr>
      </p:cxnSp>
      <p:cxnSp>
        <p:nvCxnSpPr>
          <p:cNvPr id="165" name="Straight Arrow Connector 164"/>
          <p:cNvCxnSpPr/>
          <p:nvPr/>
        </p:nvCxnSpPr>
        <p:spPr>
          <a:xfrm flipH="1">
            <a:off x="1713994" y="3157718"/>
            <a:ext cx="2624925" cy="80546"/>
          </a:xfrm>
          <a:prstGeom prst="straightConnector1">
            <a:avLst/>
          </a:prstGeom>
          <a:noFill/>
          <a:ln w="19050" cap="flat" cmpd="sng" algn="ctr">
            <a:solidFill>
              <a:sysClr val="windowText" lastClr="000000"/>
            </a:solidFill>
            <a:prstDash val="solid"/>
            <a:miter lim="800000"/>
            <a:tailEnd type="triangle"/>
          </a:ln>
          <a:effectLst/>
        </p:spPr>
      </p:cxnSp>
      <p:pic>
        <p:nvPicPr>
          <p:cNvPr id="166" name="Picture 165"/>
          <p:cNvPicPr>
            <a:picLocks noChangeAspect="1"/>
          </p:cNvPicPr>
          <p:nvPr/>
        </p:nvPicPr>
        <p:blipFill>
          <a:blip r:embed="rId7"/>
          <a:stretch>
            <a:fillRect/>
          </a:stretch>
        </p:blipFill>
        <p:spPr>
          <a:xfrm>
            <a:off x="542167" y="4205489"/>
            <a:ext cx="3801233" cy="750609"/>
          </a:xfrm>
          <a:prstGeom prst="rect">
            <a:avLst/>
          </a:prstGeom>
        </p:spPr>
      </p:pic>
      <p:pic>
        <p:nvPicPr>
          <p:cNvPr id="167" name="Picture 166"/>
          <p:cNvPicPr>
            <a:picLocks noChangeAspect="1"/>
          </p:cNvPicPr>
          <p:nvPr/>
        </p:nvPicPr>
        <p:blipFill>
          <a:blip r:embed="rId8"/>
          <a:stretch>
            <a:fillRect/>
          </a:stretch>
        </p:blipFill>
        <p:spPr>
          <a:xfrm>
            <a:off x="1105496" y="5181600"/>
            <a:ext cx="2323504" cy="1002626"/>
          </a:xfrm>
          <a:prstGeom prst="rect">
            <a:avLst/>
          </a:prstGeom>
        </p:spPr>
      </p:pic>
      <p:sp>
        <p:nvSpPr>
          <p:cNvPr id="168" name="TextBox 167"/>
          <p:cNvSpPr txBox="1"/>
          <p:nvPr/>
        </p:nvSpPr>
        <p:spPr>
          <a:xfrm>
            <a:off x="2400300" y="2825450"/>
            <a:ext cx="1181100" cy="451150"/>
          </a:xfrm>
          <a:prstGeom prst="rect">
            <a:avLst/>
          </a:prstGeom>
          <a:solidFill>
            <a:sysClr val="window" lastClr="FFFFFF"/>
          </a:solid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2x increase</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in throughput</a:t>
            </a:r>
          </a:p>
        </p:txBody>
      </p:sp>
      <p:sp>
        <p:nvSpPr>
          <p:cNvPr id="169" name="Rounded Rectangle 168"/>
          <p:cNvSpPr/>
          <p:nvPr/>
        </p:nvSpPr>
        <p:spPr bwMode="ltGray">
          <a:xfrm>
            <a:off x="5397864" y="2168215"/>
            <a:ext cx="431525" cy="346385"/>
          </a:xfrm>
          <a:prstGeom prst="roundRect">
            <a:avLst/>
          </a:prstGeom>
          <a:solidFill>
            <a:srgbClr val="FF8D6D"/>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ac</a:t>
            </a:r>
          </a:p>
        </p:txBody>
      </p:sp>
      <p:sp>
        <p:nvSpPr>
          <p:cNvPr id="170" name="Rounded Rectangle 169"/>
          <p:cNvSpPr/>
          <p:nvPr/>
        </p:nvSpPr>
        <p:spPr bwMode="ltGray">
          <a:xfrm>
            <a:off x="5347255" y="2168215"/>
            <a:ext cx="50609" cy="346385"/>
          </a:xfrm>
          <a:prstGeom prst="roundRect">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71" name="Rounded Rectangle 170"/>
          <p:cNvSpPr/>
          <p:nvPr/>
        </p:nvSpPr>
        <p:spPr bwMode="ltGray">
          <a:xfrm>
            <a:off x="5347255" y="2549215"/>
            <a:ext cx="103083" cy="346385"/>
          </a:xfrm>
          <a:prstGeom prst="roundRect">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72" name="Rounded Rectangle 171"/>
          <p:cNvSpPr/>
          <p:nvPr/>
        </p:nvSpPr>
        <p:spPr bwMode="ltGray">
          <a:xfrm>
            <a:off x="5449312" y="2549215"/>
            <a:ext cx="1713488" cy="346385"/>
          </a:xfrm>
          <a:prstGeom prst="roundRect">
            <a:avLst/>
          </a:prstGeom>
          <a:solidFill>
            <a:srgbClr val="FF8D6D"/>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a:ea typeface="+mn-ea"/>
                <a:cs typeface="+mn-cs"/>
              </a:rPr>
              <a:t>ax</a:t>
            </a:r>
          </a:p>
        </p:txBody>
      </p:sp>
      <p:sp>
        <p:nvSpPr>
          <p:cNvPr id="173" name="TextBox 172"/>
          <p:cNvSpPr txBox="1"/>
          <p:nvPr/>
        </p:nvSpPr>
        <p:spPr>
          <a:xfrm>
            <a:off x="5219700" y="2963860"/>
            <a:ext cx="957437" cy="592252"/>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Up to 20% </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increase</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in data rate</a:t>
            </a:r>
          </a:p>
        </p:txBody>
      </p:sp>
      <p:sp>
        <p:nvSpPr>
          <p:cNvPr id="174" name="TextBox 173"/>
          <p:cNvSpPr txBox="1"/>
          <p:nvPr/>
        </p:nvSpPr>
        <p:spPr>
          <a:xfrm>
            <a:off x="5600700" y="1651432"/>
            <a:ext cx="1181100" cy="290636"/>
          </a:xfrm>
          <a:prstGeom prst="rect">
            <a:avLst/>
          </a:prstGeom>
          <a:noFill/>
        </p:spPr>
        <p:txBody>
          <a:bodyPr wrap="none" lIns="0" tIns="0" rIns="0" bIns="0"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Long OFDM</a:t>
            </a:r>
          </a:p>
          <a:p>
            <a:pPr marL="0" marR="0" lvl="0" indent="0" defTabSz="914400" eaLnBrk="1" fontAlgn="auto" latinLnBrk="0" hangingPunct="1">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Symbol</a:t>
            </a:r>
          </a:p>
        </p:txBody>
      </p:sp>
      <p:sp>
        <p:nvSpPr>
          <p:cNvPr id="81" name="Date Placeholder 4">
            <a:extLst>
              <a:ext uri="{FF2B5EF4-FFF2-40B4-BE49-F238E27FC236}">
                <a16:creationId xmlns:a16="http://schemas.microsoft.com/office/drawing/2014/main" id="{72DD01B3-4FCC-4A4B-A30F-70BAC7707BD3}"/>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82" name="Slide Number Placeholder 3">
            <a:extLst>
              <a:ext uri="{FF2B5EF4-FFF2-40B4-BE49-F238E27FC236}">
                <a16:creationId xmlns:a16="http://schemas.microsoft.com/office/drawing/2014/main" id="{339CDEE6-B1EF-4CEE-9203-08F683075B6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60359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Standards Association</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solidFill>
                  <a:prstClr val="black">
                    <a:tint val="75000"/>
                  </a:prstClr>
                </a:solidFill>
              </a:rPr>
              <a:pPr>
                <a:defRPr/>
              </a:pPr>
              <a:t>2</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574984" y="1143000"/>
            <a:ext cx="10998137" cy="975445"/>
          </a:xfrm>
          <a:prstGeom prst="rect">
            <a:avLst/>
          </a:prstGeom>
        </p:spPr>
      </p:pic>
      <p:grpSp>
        <p:nvGrpSpPr>
          <p:cNvPr id="6" name="Group 5"/>
          <p:cNvGrpSpPr/>
          <p:nvPr/>
        </p:nvGrpSpPr>
        <p:grpSpPr>
          <a:xfrm>
            <a:off x="1099217" y="2448735"/>
            <a:ext cx="4289865" cy="3342465"/>
            <a:chOff x="1099217" y="2261849"/>
            <a:chExt cx="4289865" cy="3342465"/>
          </a:xfrm>
        </p:grpSpPr>
        <p:grpSp>
          <p:nvGrpSpPr>
            <p:cNvPr id="7" name="Group 6"/>
            <p:cNvGrpSpPr/>
            <p:nvPr/>
          </p:nvGrpSpPr>
          <p:grpSpPr>
            <a:xfrm>
              <a:off x="1099217" y="2261849"/>
              <a:ext cx="4289865" cy="949114"/>
              <a:chOff x="618561" y="2311161"/>
              <a:chExt cx="4289865" cy="949114"/>
            </a:xfrm>
          </p:grpSpPr>
          <p:sp>
            <p:nvSpPr>
              <p:cNvPr id="14" name="Freeform 13"/>
              <p:cNvSpPr/>
              <p:nvPr/>
            </p:nvSpPr>
            <p:spPr>
              <a:xfrm>
                <a:off x="618561" y="2657721"/>
                <a:ext cx="4289865" cy="602554"/>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6,879 individual members in 90 countries</a:t>
                </a:r>
              </a:p>
            </p:txBody>
          </p:sp>
          <p:sp>
            <p:nvSpPr>
              <p:cNvPr id="15" name="Freeform 14"/>
              <p:cNvSpPr/>
              <p:nvPr/>
            </p:nvSpPr>
            <p:spPr>
              <a:xfrm>
                <a:off x="1368538" y="2311161"/>
                <a:ext cx="2802996" cy="487680"/>
              </a:xfrm>
              <a:custGeom>
                <a:avLst/>
                <a:gdLst>
                  <a:gd name="connsiteX0" fmla="*/ 0 w 2170643"/>
                  <a:gd name="connsiteY0" fmla="*/ 86490 h 864898"/>
                  <a:gd name="connsiteX1" fmla="*/ 86490 w 2170643"/>
                  <a:gd name="connsiteY1" fmla="*/ 0 h 864898"/>
                  <a:gd name="connsiteX2" fmla="*/ 2084153 w 2170643"/>
                  <a:gd name="connsiteY2" fmla="*/ 0 h 864898"/>
                  <a:gd name="connsiteX3" fmla="*/ 2170643 w 2170643"/>
                  <a:gd name="connsiteY3" fmla="*/ 86490 h 864898"/>
                  <a:gd name="connsiteX4" fmla="*/ 2170643 w 2170643"/>
                  <a:gd name="connsiteY4" fmla="*/ 778408 h 864898"/>
                  <a:gd name="connsiteX5" fmla="*/ 2084153 w 2170643"/>
                  <a:gd name="connsiteY5" fmla="*/ 864898 h 864898"/>
                  <a:gd name="connsiteX6" fmla="*/ 86490 w 2170643"/>
                  <a:gd name="connsiteY6" fmla="*/ 864898 h 864898"/>
                  <a:gd name="connsiteX7" fmla="*/ 0 w 2170643"/>
                  <a:gd name="connsiteY7" fmla="*/ 778408 h 864898"/>
                  <a:gd name="connsiteX8" fmla="*/ 0 w 2170643"/>
                  <a:gd name="connsiteY8" fmla="*/ 86490 h 86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0643" h="864898">
                    <a:moveTo>
                      <a:pt x="0" y="86490"/>
                    </a:moveTo>
                    <a:cubicBezTo>
                      <a:pt x="0" y="38723"/>
                      <a:pt x="38723" y="0"/>
                      <a:pt x="86490" y="0"/>
                    </a:cubicBezTo>
                    <a:lnTo>
                      <a:pt x="2084153" y="0"/>
                    </a:lnTo>
                    <a:cubicBezTo>
                      <a:pt x="2131920" y="0"/>
                      <a:pt x="2170643" y="38723"/>
                      <a:pt x="2170643" y="86490"/>
                    </a:cubicBezTo>
                    <a:lnTo>
                      <a:pt x="2170643" y="778408"/>
                    </a:lnTo>
                    <a:cubicBezTo>
                      <a:pt x="2170643" y="826175"/>
                      <a:pt x="2131920" y="864898"/>
                      <a:pt x="2084153" y="864898"/>
                    </a:cubicBezTo>
                    <a:lnTo>
                      <a:pt x="86490" y="864898"/>
                    </a:lnTo>
                    <a:cubicBezTo>
                      <a:pt x="38723" y="864898"/>
                      <a:pt x="0" y="826175"/>
                      <a:pt x="0" y="778408"/>
                    </a:cubicBezTo>
                    <a:lnTo>
                      <a:pt x="0" y="86490"/>
                    </a:lnTo>
                    <a:close/>
                  </a:path>
                </a:pathLst>
              </a:custGeom>
              <a:solidFill>
                <a:srgbClr val="009FDA"/>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71050" tIns="55811" rIns="71050" bIns="55811"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Individual membership</a:t>
                </a:r>
              </a:p>
            </p:txBody>
          </p:sp>
        </p:grpSp>
        <p:grpSp>
          <p:nvGrpSpPr>
            <p:cNvPr id="8" name="Group 7"/>
            <p:cNvGrpSpPr/>
            <p:nvPr/>
          </p:nvGrpSpPr>
          <p:grpSpPr>
            <a:xfrm>
              <a:off x="1118799" y="3335194"/>
              <a:ext cx="4250700" cy="947683"/>
              <a:chOff x="3622552" y="4691219"/>
              <a:chExt cx="4250700" cy="947683"/>
            </a:xfrm>
          </p:grpSpPr>
          <p:sp>
            <p:nvSpPr>
              <p:cNvPr id="12" name="Freeform 11"/>
              <p:cNvSpPr/>
              <p:nvPr/>
            </p:nvSpPr>
            <p:spPr>
              <a:xfrm>
                <a:off x="3622552" y="5041844"/>
                <a:ext cx="4250700" cy="597058"/>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a:solidFill>
                <a:schemeClr val="bg1"/>
              </a:solidFill>
              <a:ln>
                <a:solidFill>
                  <a:srgbClr val="005C91"/>
                </a:solidFill>
              </a:ln>
            </p:spPr>
            <p:style>
              <a:lnRef idx="2">
                <a:schemeClr val="accent1">
                  <a:shade val="80000"/>
                  <a:hueOff val="774597"/>
                  <a:satOff val="-71774"/>
                  <a:lumOff val="390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187 member corporations in 23 countries</a:t>
                </a:r>
              </a:p>
            </p:txBody>
          </p:sp>
          <p:sp>
            <p:nvSpPr>
              <p:cNvPr id="13" name="Freeform 12"/>
              <p:cNvSpPr/>
              <p:nvPr/>
            </p:nvSpPr>
            <p:spPr>
              <a:xfrm>
                <a:off x="4317685" y="4691219"/>
                <a:ext cx="2804160" cy="487680"/>
              </a:xfrm>
              <a:custGeom>
                <a:avLst/>
                <a:gdLst>
                  <a:gd name="connsiteX0" fmla="*/ 0 w 2011275"/>
                  <a:gd name="connsiteY0" fmla="*/ 82181 h 821808"/>
                  <a:gd name="connsiteX1" fmla="*/ 82181 w 2011275"/>
                  <a:gd name="connsiteY1" fmla="*/ 0 h 821808"/>
                  <a:gd name="connsiteX2" fmla="*/ 1929094 w 2011275"/>
                  <a:gd name="connsiteY2" fmla="*/ 0 h 821808"/>
                  <a:gd name="connsiteX3" fmla="*/ 2011275 w 2011275"/>
                  <a:gd name="connsiteY3" fmla="*/ 82181 h 821808"/>
                  <a:gd name="connsiteX4" fmla="*/ 2011275 w 2011275"/>
                  <a:gd name="connsiteY4" fmla="*/ 739627 h 821808"/>
                  <a:gd name="connsiteX5" fmla="*/ 1929094 w 2011275"/>
                  <a:gd name="connsiteY5" fmla="*/ 821808 h 821808"/>
                  <a:gd name="connsiteX6" fmla="*/ 82181 w 2011275"/>
                  <a:gd name="connsiteY6" fmla="*/ 821808 h 821808"/>
                  <a:gd name="connsiteX7" fmla="*/ 0 w 2011275"/>
                  <a:gd name="connsiteY7" fmla="*/ 739627 h 821808"/>
                  <a:gd name="connsiteX8" fmla="*/ 0 w 2011275"/>
                  <a:gd name="connsiteY8" fmla="*/ 82181 h 8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5" h="821808">
                    <a:moveTo>
                      <a:pt x="0" y="82181"/>
                    </a:moveTo>
                    <a:cubicBezTo>
                      <a:pt x="0" y="36794"/>
                      <a:pt x="36794" y="0"/>
                      <a:pt x="82181" y="0"/>
                    </a:cubicBezTo>
                    <a:lnTo>
                      <a:pt x="1929094" y="0"/>
                    </a:lnTo>
                    <a:cubicBezTo>
                      <a:pt x="1974481" y="0"/>
                      <a:pt x="2011275" y="36794"/>
                      <a:pt x="2011275" y="82181"/>
                    </a:cubicBezTo>
                    <a:lnTo>
                      <a:pt x="2011275" y="739627"/>
                    </a:lnTo>
                    <a:cubicBezTo>
                      <a:pt x="2011275" y="785014"/>
                      <a:pt x="1974481" y="821808"/>
                      <a:pt x="1929094" y="821808"/>
                    </a:cubicBezTo>
                    <a:lnTo>
                      <a:pt x="82181" y="821808"/>
                    </a:lnTo>
                    <a:cubicBezTo>
                      <a:pt x="36794" y="821808"/>
                      <a:pt x="0" y="785014"/>
                      <a:pt x="0" y="739627"/>
                    </a:cubicBezTo>
                    <a:lnTo>
                      <a:pt x="0" y="82181"/>
                    </a:lnTo>
                    <a:close/>
                  </a:path>
                </a:pathLst>
              </a:custGeom>
              <a:solidFill>
                <a:srgbClr val="0066A1"/>
              </a:solidFill>
              <a:ln>
                <a:noFill/>
              </a:ln>
            </p:spPr>
            <p:style>
              <a:lnRef idx="2">
                <a:schemeClr val="lt1">
                  <a:hueOff val="0"/>
                  <a:satOff val="0"/>
                  <a:lumOff val="0"/>
                  <a:alphaOff val="0"/>
                </a:schemeClr>
              </a:lnRef>
              <a:fillRef idx="1">
                <a:schemeClr val="accent1">
                  <a:shade val="80000"/>
                  <a:hueOff val="774597"/>
                  <a:satOff val="-71774"/>
                  <a:lumOff val="39022"/>
                  <a:alphaOff val="0"/>
                </a:schemeClr>
              </a:fillRef>
              <a:effectRef idx="0">
                <a:schemeClr val="accent1">
                  <a:shade val="80000"/>
                  <a:hueOff val="774597"/>
                  <a:satOff val="-71774"/>
                  <a:lumOff val="39022"/>
                  <a:alphaOff val="0"/>
                </a:schemeClr>
              </a:effectRef>
              <a:fontRef idx="minor">
                <a:schemeClr val="lt1"/>
              </a:fontRef>
            </p:style>
            <p:txBody>
              <a:bodyPr spcFirstLastPara="0" vert="horz" wrap="square" lIns="69789" tIns="54549" rIns="69789" bIns="54549"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Corporate Memberships</a:t>
                </a:r>
              </a:p>
            </p:txBody>
          </p:sp>
        </p:grpSp>
        <p:grpSp>
          <p:nvGrpSpPr>
            <p:cNvPr id="9" name="Group 8"/>
            <p:cNvGrpSpPr/>
            <p:nvPr/>
          </p:nvGrpSpPr>
          <p:grpSpPr>
            <a:xfrm>
              <a:off x="1099217" y="4391427"/>
              <a:ext cx="4289865" cy="1212887"/>
              <a:chOff x="6800400" y="4690460"/>
              <a:chExt cx="4289865" cy="1212887"/>
            </a:xfrm>
          </p:grpSpPr>
          <p:sp>
            <p:nvSpPr>
              <p:cNvPr id="10" name="Freeform 9"/>
              <p:cNvSpPr/>
              <p:nvPr/>
            </p:nvSpPr>
            <p:spPr>
              <a:xfrm>
                <a:off x="6800400" y="5091601"/>
                <a:ext cx="4289865" cy="811746"/>
              </a:xfrm>
              <a:custGeom>
                <a:avLst/>
                <a:gdLst>
                  <a:gd name="connsiteX0" fmla="*/ 0 w 2254540"/>
                  <a:gd name="connsiteY0" fmla="*/ 140909 h 1409087"/>
                  <a:gd name="connsiteX1" fmla="*/ 140909 w 2254540"/>
                  <a:gd name="connsiteY1" fmla="*/ 0 h 1409087"/>
                  <a:gd name="connsiteX2" fmla="*/ 2113631 w 2254540"/>
                  <a:gd name="connsiteY2" fmla="*/ 0 h 1409087"/>
                  <a:gd name="connsiteX3" fmla="*/ 2254540 w 2254540"/>
                  <a:gd name="connsiteY3" fmla="*/ 140909 h 1409087"/>
                  <a:gd name="connsiteX4" fmla="*/ 2254540 w 2254540"/>
                  <a:gd name="connsiteY4" fmla="*/ 1268178 h 1409087"/>
                  <a:gd name="connsiteX5" fmla="*/ 2113631 w 2254540"/>
                  <a:gd name="connsiteY5" fmla="*/ 1409087 h 1409087"/>
                  <a:gd name="connsiteX6" fmla="*/ 140909 w 2254540"/>
                  <a:gd name="connsiteY6" fmla="*/ 1409087 h 1409087"/>
                  <a:gd name="connsiteX7" fmla="*/ 0 w 2254540"/>
                  <a:gd name="connsiteY7" fmla="*/ 1268178 h 1409087"/>
                  <a:gd name="connsiteX8" fmla="*/ 0 w 2254540"/>
                  <a:gd name="connsiteY8" fmla="*/ 140909 h 14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540" h="1409087">
                    <a:moveTo>
                      <a:pt x="0" y="140909"/>
                    </a:moveTo>
                    <a:cubicBezTo>
                      <a:pt x="0" y="63087"/>
                      <a:pt x="63087" y="0"/>
                      <a:pt x="140909" y="0"/>
                    </a:cubicBezTo>
                    <a:lnTo>
                      <a:pt x="2113631" y="0"/>
                    </a:lnTo>
                    <a:cubicBezTo>
                      <a:pt x="2191453" y="0"/>
                      <a:pt x="2254540" y="63087"/>
                      <a:pt x="2254540" y="140909"/>
                    </a:cubicBezTo>
                    <a:lnTo>
                      <a:pt x="2254540" y="1268178"/>
                    </a:lnTo>
                    <a:cubicBezTo>
                      <a:pt x="2254540" y="1346000"/>
                      <a:pt x="2191453" y="1409087"/>
                      <a:pt x="2113631" y="1409087"/>
                    </a:cubicBezTo>
                    <a:lnTo>
                      <a:pt x="140909" y="1409087"/>
                    </a:lnTo>
                    <a:cubicBezTo>
                      <a:pt x="63087" y="1409087"/>
                      <a:pt x="0" y="1346000"/>
                      <a:pt x="0" y="1268178"/>
                    </a:cubicBezTo>
                    <a:lnTo>
                      <a:pt x="0" y="140909"/>
                    </a:lnTo>
                    <a:close/>
                  </a:path>
                </a:pathLst>
              </a:custGeom>
              <a:solidFill>
                <a:schemeClr val="bg1"/>
              </a:solidFill>
              <a:ln>
                <a:solidFill>
                  <a:srgbClr val="005C91"/>
                </a:solidFill>
              </a:ln>
            </p:spPr>
            <p:style>
              <a:lnRef idx="2">
                <a:schemeClr val="accent1">
                  <a:shade val="80000"/>
                  <a:hueOff val="774597"/>
                  <a:satOff val="-71774"/>
                  <a:lumOff val="390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88" tIns="71749" rIns="86988" bIns="71749" numCol="1" spcCol="1693" anchor="ctr" anchorCtr="0">
                <a:noAutofit/>
              </a:bodyPr>
              <a:lstStyle/>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~20,000 participants;</a:t>
                </a:r>
              </a:p>
              <a:p>
                <a:pPr marL="0" marR="0" lvl="1" indent="0" algn="ctr" defTabSz="914377"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Calibri"/>
                    <a:ea typeface="Verdana" panose="020B0604030504040204" pitchFamily="34" charset="0"/>
                    <a:cs typeface="Verdana" panose="020B0604030504040204" pitchFamily="34" charset="0"/>
                  </a:rPr>
                  <a:t>all interested parties are welcome</a:t>
                </a:r>
              </a:p>
            </p:txBody>
          </p:sp>
          <p:sp>
            <p:nvSpPr>
              <p:cNvPr id="11" name="Freeform 10"/>
              <p:cNvSpPr/>
              <p:nvPr/>
            </p:nvSpPr>
            <p:spPr>
              <a:xfrm>
                <a:off x="7493729" y="4690460"/>
                <a:ext cx="2804160" cy="487680"/>
              </a:xfrm>
              <a:custGeom>
                <a:avLst/>
                <a:gdLst>
                  <a:gd name="connsiteX0" fmla="*/ 0 w 2011275"/>
                  <a:gd name="connsiteY0" fmla="*/ 82181 h 821808"/>
                  <a:gd name="connsiteX1" fmla="*/ 82181 w 2011275"/>
                  <a:gd name="connsiteY1" fmla="*/ 0 h 821808"/>
                  <a:gd name="connsiteX2" fmla="*/ 1929094 w 2011275"/>
                  <a:gd name="connsiteY2" fmla="*/ 0 h 821808"/>
                  <a:gd name="connsiteX3" fmla="*/ 2011275 w 2011275"/>
                  <a:gd name="connsiteY3" fmla="*/ 82181 h 821808"/>
                  <a:gd name="connsiteX4" fmla="*/ 2011275 w 2011275"/>
                  <a:gd name="connsiteY4" fmla="*/ 739627 h 821808"/>
                  <a:gd name="connsiteX5" fmla="*/ 1929094 w 2011275"/>
                  <a:gd name="connsiteY5" fmla="*/ 821808 h 821808"/>
                  <a:gd name="connsiteX6" fmla="*/ 82181 w 2011275"/>
                  <a:gd name="connsiteY6" fmla="*/ 821808 h 821808"/>
                  <a:gd name="connsiteX7" fmla="*/ 0 w 2011275"/>
                  <a:gd name="connsiteY7" fmla="*/ 739627 h 821808"/>
                  <a:gd name="connsiteX8" fmla="*/ 0 w 2011275"/>
                  <a:gd name="connsiteY8" fmla="*/ 82181 h 8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5" h="821808">
                    <a:moveTo>
                      <a:pt x="0" y="82181"/>
                    </a:moveTo>
                    <a:cubicBezTo>
                      <a:pt x="0" y="36794"/>
                      <a:pt x="36794" y="0"/>
                      <a:pt x="82181" y="0"/>
                    </a:cubicBezTo>
                    <a:lnTo>
                      <a:pt x="1929094" y="0"/>
                    </a:lnTo>
                    <a:cubicBezTo>
                      <a:pt x="1974481" y="0"/>
                      <a:pt x="2011275" y="36794"/>
                      <a:pt x="2011275" y="82181"/>
                    </a:cubicBezTo>
                    <a:lnTo>
                      <a:pt x="2011275" y="739627"/>
                    </a:lnTo>
                    <a:cubicBezTo>
                      <a:pt x="2011275" y="785014"/>
                      <a:pt x="1974481" y="821808"/>
                      <a:pt x="1929094" y="821808"/>
                    </a:cubicBezTo>
                    <a:lnTo>
                      <a:pt x="82181" y="821808"/>
                    </a:lnTo>
                    <a:cubicBezTo>
                      <a:pt x="36794" y="821808"/>
                      <a:pt x="0" y="785014"/>
                      <a:pt x="0" y="739627"/>
                    </a:cubicBezTo>
                    <a:lnTo>
                      <a:pt x="0" y="82181"/>
                    </a:lnTo>
                    <a:close/>
                  </a:path>
                </a:pathLst>
              </a:custGeom>
              <a:solidFill>
                <a:srgbClr val="0B5172"/>
              </a:solidFill>
              <a:ln>
                <a:noFill/>
              </a:ln>
            </p:spPr>
            <p:style>
              <a:lnRef idx="2">
                <a:schemeClr val="lt1">
                  <a:hueOff val="0"/>
                  <a:satOff val="0"/>
                  <a:lumOff val="0"/>
                  <a:alphaOff val="0"/>
                </a:schemeClr>
              </a:lnRef>
              <a:fillRef idx="1">
                <a:schemeClr val="accent1">
                  <a:shade val="80000"/>
                  <a:hueOff val="774597"/>
                  <a:satOff val="-71774"/>
                  <a:lumOff val="39022"/>
                  <a:alphaOff val="0"/>
                </a:schemeClr>
              </a:fillRef>
              <a:effectRef idx="0">
                <a:schemeClr val="accent1">
                  <a:shade val="80000"/>
                  <a:hueOff val="774597"/>
                  <a:satOff val="-71774"/>
                  <a:lumOff val="39022"/>
                  <a:alphaOff val="0"/>
                </a:schemeClr>
              </a:effectRef>
              <a:fontRef idx="minor">
                <a:schemeClr val="lt1"/>
              </a:fontRef>
            </p:style>
            <p:txBody>
              <a:bodyPr spcFirstLastPara="0" vert="horz" wrap="square" lIns="69789" tIns="54549" rIns="69789" bIns="54549" numCol="1" spcCol="1693" anchor="ctr" anchorCtr="0">
                <a:noAutofit/>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Standards Developers</a:t>
                </a:r>
              </a:p>
            </p:txBody>
          </p:sp>
        </p:grpSp>
      </p:grpSp>
      <p:grpSp>
        <p:nvGrpSpPr>
          <p:cNvPr id="16" name="Group 15"/>
          <p:cNvGrpSpPr/>
          <p:nvPr/>
        </p:nvGrpSpPr>
        <p:grpSpPr>
          <a:xfrm>
            <a:off x="6267577" y="2438400"/>
            <a:ext cx="5660909" cy="3031321"/>
            <a:chOff x="5513644" y="2612364"/>
            <a:chExt cx="5745309" cy="3034393"/>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695" y="2886541"/>
              <a:ext cx="2426367" cy="2426367"/>
            </a:xfrm>
            <a:prstGeom prst="rect">
              <a:avLst/>
            </a:prstGeom>
          </p:spPr>
        </p:pic>
        <p:sp>
          <p:nvSpPr>
            <p:cNvPr id="18" name="Rectangle 24"/>
            <p:cNvSpPr>
              <a:spLocks noChangeArrowheads="1"/>
            </p:cNvSpPr>
            <p:nvPr/>
          </p:nvSpPr>
          <p:spPr bwMode="auto">
            <a:xfrm>
              <a:off x="5983619" y="2612364"/>
              <a:ext cx="1640556"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Maintaining </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the Standard</a:t>
              </a:r>
            </a:p>
          </p:txBody>
        </p:sp>
        <p:sp>
          <p:nvSpPr>
            <p:cNvPr id="19" name="Rectangle 24"/>
            <p:cNvSpPr>
              <a:spLocks noChangeArrowheads="1"/>
            </p:cNvSpPr>
            <p:nvPr/>
          </p:nvSpPr>
          <p:spPr bwMode="auto">
            <a:xfrm>
              <a:off x="8739113" y="2612364"/>
              <a:ext cx="1640556"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Initiating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Project</a:t>
              </a:r>
            </a:p>
          </p:txBody>
        </p:sp>
        <p:sp>
          <p:nvSpPr>
            <p:cNvPr id="20" name="Rectangle 24"/>
            <p:cNvSpPr>
              <a:spLocks noChangeArrowheads="1"/>
            </p:cNvSpPr>
            <p:nvPr/>
          </p:nvSpPr>
          <p:spPr bwMode="auto">
            <a:xfrm>
              <a:off x="9508168" y="3842406"/>
              <a:ext cx="1750785" cy="924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Mobilizing</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the Working Group</a:t>
              </a:r>
            </a:p>
          </p:txBody>
        </p:sp>
        <p:sp>
          <p:nvSpPr>
            <p:cNvPr id="21" name="Rectangle 24"/>
            <p:cNvSpPr>
              <a:spLocks noChangeArrowheads="1"/>
            </p:cNvSpPr>
            <p:nvPr/>
          </p:nvSpPr>
          <p:spPr bwMode="auto">
            <a:xfrm>
              <a:off x="8903304" y="4999771"/>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Drafting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Standard</a:t>
              </a:r>
            </a:p>
          </p:txBody>
        </p:sp>
        <p:sp>
          <p:nvSpPr>
            <p:cNvPr id="22" name="Rectangle 24"/>
            <p:cNvSpPr>
              <a:spLocks noChangeArrowheads="1"/>
            </p:cNvSpPr>
            <p:nvPr/>
          </p:nvSpPr>
          <p:spPr bwMode="auto">
            <a:xfrm>
              <a:off x="6017668" y="4999771"/>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Balloting the</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Standard</a:t>
              </a:r>
            </a:p>
          </p:txBody>
        </p:sp>
        <p:sp>
          <p:nvSpPr>
            <p:cNvPr id="23" name="Rectangle 24"/>
            <p:cNvSpPr>
              <a:spLocks noChangeArrowheads="1"/>
            </p:cNvSpPr>
            <p:nvPr/>
          </p:nvSpPr>
          <p:spPr bwMode="auto">
            <a:xfrm>
              <a:off x="5513644" y="3842406"/>
              <a:ext cx="1750785" cy="646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Gaining Final</a:t>
              </a:r>
              <a:b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br>
              <a:r>
                <a:rPr kumimoji="0" lang="en-US" altLang="x-none" sz="1800" b="1" i="0" u="none" strike="noStrike" kern="1200" cap="none" spc="0" normalizeH="0" baseline="0" noProof="0" dirty="0">
                  <a:ln>
                    <a:noFill/>
                  </a:ln>
                  <a:solidFill>
                    <a:srgbClr val="0066A1"/>
                  </a:solidFill>
                  <a:effectLst/>
                  <a:uLnTx/>
                  <a:uFillTx/>
                  <a:latin typeface="Calibri" charset="0"/>
                  <a:ea typeface="Calibri" charset="0"/>
                  <a:cs typeface="Calibri" charset="0"/>
                </a:rPr>
                <a:t>Approval</a:t>
              </a:r>
            </a:p>
          </p:txBody>
        </p:sp>
      </p:grpSp>
      <p:sp>
        <p:nvSpPr>
          <p:cNvPr id="26" name="Date Placeholder 4">
            <a:extLst>
              <a:ext uri="{FF2B5EF4-FFF2-40B4-BE49-F238E27FC236}">
                <a16:creationId xmlns:a16="http://schemas.microsoft.com/office/drawing/2014/main" id="{7B494D07-CA30-4EC9-A73F-4FF46360E180}"/>
              </a:ext>
            </a:extLst>
          </p:cNvPr>
          <p:cNvSpPr>
            <a:spLocks noGrp="1"/>
          </p:cNvSpPr>
          <p:nvPr>
            <p:ph type="dt" sz="half" idx="16"/>
          </p:nvPr>
        </p:nvSpPr>
        <p:spPr>
          <a:xfrm>
            <a:off x="5598213" y="6426104"/>
            <a:ext cx="995579" cy="210312"/>
          </a:xfrm>
        </p:spPr>
        <p:txBody>
          <a:bodyPr/>
          <a:lstStyle/>
          <a:p>
            <a:pPr>
              <a:defRPr/>
            </a:pPr>
            <a:r>
              <a:rPr lang="en-US" altLang="ja-JP" dirty="0"/>
              <a:t>June 2022</a:t>
            </a:r>
            <a:endParaRPr lang="en-US" dirty="0"/>
          </a:p>
        </p:txBody>
      </p:sp>
    </p:spTree>
    <p:extLst>
      <p:ext uri="{BB962C8B-B14F-4D97-AF65-F5344CB8AC3E}">
        <p14:creationId xmlns:p14="http://schemas.microsoft.com/office/powerpoint/2010/main" val="27017958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OFDMA enables further AP customization of channel use to match client and traffic demands</a:t>
            </a:r>
            <a:br>
              <a:rPr lang="en-GB" dirty="0"/>
            </a:b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1752600"/>
            <a:ext cx="10342562" cy="425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6000690"/>
            <a:ext cx="8751106" cy="400110"/>
          </a:xfrm>
          <a:prstGeom prst="rect">
            <a:avLst/>
          </a:prstGeom>
          <a:noFill/>
        </p:spPr>
        <p:txBody>
          <a:bodyPr wrap="square" rtlCol="0">
            <a:spAutoFit/>
          </a:bodyPr>
          <a:lstStyle/>
          <a:p>
            <a:r>
              <a:rPr lang="en-US" sz="2000" dirty="0">
                <a:solidFill>
                  <a:schemeClr val="tx1"/>
                </a:solidFill>
              </a:rPr>
              <a:t>Increased efficiency for (high percentage of traffic) short data frames</a:t>
            </a:r>
          </a:p>
        </p:txBody>
      </p:sp>
      <p:sp>
        <p:nvSpPr>
          <p:cNvPr id="8" name="Slide Number Placeholder 3">
            <a:extLst>
              <a:ext uri="{FF2B5EF4-FFF2-40B4-BE49-F238E27FC236}">
                <a16:creationId xmlns:a16="http://schemas.microsoft.com/office/drawing/2014/main" id="{8C6FE432-4DB0-4AD7-A691-5649C277FC3F}"/>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20</a:t>
            </a:fld>
            <a:endParaRPr lang="en-US" dirty="0">
              <a:solidFill>
                <a:prstClr val="black">
                  <a:tint val="75000"/>
                </a:prstClr>
              </a:solidFill>
            </a:endParaRPr>
          </a:p>
        </p:txBody>
      </p:sp>
      <p:sp>
        <p:nvSpPr>
          <p:cNvPr id="9" name="Date Placeholder 4">
            <a:extLst>
              <a:ext uri="{FF2B5EF4-FFF2-40B4-BE49-F238E27FC236}">
                <a16:creationId xmlns:a16="http://schemas.microsoft.com/office/drawing/2014/main" id="{74E11152-CD00-4983-A077-515BA352EEF9}"/>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33936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14" y="550333"/>
            <a:ext cx="11024585" cy="864812"/>
          </a:xfrm>
        </p:spPr>
        <p:txBody>
          <a:bodyPr/>
          <a:lstStyle/>
          <a:p>
            <a:r>
              <a:rPr lang="en-GB" dirty="0"/>
              <a:t>BSS </a:t>
            </a:r>
            <a:r>
              <a:rPr lang="en-GB" dirty="0" err="1"/>
              <a:t>Coloring</a:t>
            </a:r>
            <a:r>
              <a:rPr lang="en-GB" dirty="0"/>
              <a:t> enables additional channel re-use </a:t>
            </a:r>
            <a:endParaRPr lang="en-US" dirty="0"/>
          </a:p>
        </p:txBody>
      </p:sp>
      <p:grpSp>
        <p:nvGrpSpPr>
          <p:cNvPr id="6" name="Group 5"/>
          <p:cNvGrpSpPr/>
          <p:nvPr/>
        </p:nvGrpSpPr>
        <p:grpSpPr>
          <a:xfrm>
            <a:off x="508971" y="1524000"/>
            <a:ext cx="10673353" cy="3810000"/>
            <a:chOff x="276416" y="927155"/>
            <a:chExt cx="8493510" cy="3361433"/>
          </a:xfrm>
        </p:grpSpPr>
        <p:sp>
          <p:nvSpPr>
            <p:cNvPr id="7" name="Rectangle 6"/>
            <p:cNvSpPr/>
            <p:nvPr/>
          </p:nvSpPr>
          <p:spPr bwMode="auto">
            <a:xfrm>
              <a:off x="3687009" y="1296532"/>
              <a:ext cx="5082917"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endParaRPr lang="en-US" sz="2400">
                <a:solidFill>
                  <a:schemeClr val="bg1"/>
                </a:solidFill>
                <a:latin typeface="Times New Roman" pitchFamily="16" charset="0"/>
                <a:ea typeface="MS Gothic" charset="-128"/>
              </a:endParaRPr>
            </a:p>
          </p:txBody>
        </p:sp>
        <p:sp>
          <p:nvSpPr>
            <p:cNvPr id="8" name="Rectangle 7"/>
            <p:cNvSpPr/>
            <p:nvPr/>
          </p:nvSpPr>
          <p:spPr bwMode="auto">
            <a:xfrm>
              <a:off x="347990" y="1296487"/>
              <a:ext cx="3080945"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endParaRPr lang="en-US" sz="2400">
                <a:solidFill>
                  <a:schemeClr val="bg1"/>
                </a:solidFill>
                <a:latin typeface="Times New Roman" pitchFamily="16" charset="0"/>
                <a:ea typeface="MS Gothic" charset="-128"/>
              </a:endParaRPr>
            </a:p>
          </p:txBody>
        </p:sp>
        <p:grpSp>
          <p:nvGrpSpPr>
            <p:cNvPr id="9" name="Group 8"/>
            <p:cNvGrpSpPr/>
            <p:nvPr/>
          </p:nvGrpSpPr>
          <p:grpSpPr>
            <a:xfrm>
              <a:off x="553114" y="1397947"/>
              <a:ext cx="2661084" cy="2789136"/>
              <a:chOff x="1246581" y="1628343"/>
              <a:chExt cx="2238374" cy="2346085"/>
            </a:xfrm>
          </p:grpSpPr>
          <p:sp>
            <p:nvSpPr>
              <p:cNvPr id="58" name="Hexagon 57"/>
              <p:cNvSpPr/>
              <p:nvPr/>
            </p:nvSpPr>
            <p:spPr bwMode="auto">
              <a:xfrm>
                <a:off x="1246581" y="184140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59" name="Hexagon 58"/>
              <p:cNvSpPr/>
              <p:nvPr/>
            </p:nvSpPr>
            <p:spPr bwMode="auto">
              <a:xfrm>
                <a:off x="1603768" y="162834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60" name="Hexagon 59"/>
              <p:cNvSpPr/>
              <p:nvPr/>
            </p:nvSpPr>
            <p:spPr bwMode="auto">
              <a:xfrm>
                <a:off x="1246581" y="226753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61" name="Hexagon 60"/>
              <p:cNvSpPr/>
              <p:nvPr/>
            </p:nvSpPr>
            <p:spPr bwMode="auto">
              <a:xfrm>
                <a:off x="1603768" y="205447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62" name="Hexagon 61"/>
              <p:cNvSpPr/>
              <p:nvPr/>
            </p:nvSpPr>
            <p:spPr bwMode="auto">
              <a:xfrm>
                <a:off x="1958574" y="183902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63" name="Hexagon 62"/>
              <p:cNvSpPr/>
              <p:nvPr/>
            </p:nvSpPr>
            <p:spPr bwMode="auto">
              <a:xfrm>
                <a:off x="1603768" y="248298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64" name="Hexagon 63"/>
              <p:cNvSpPr/>
              <p:nvPr/>
            </p:nvSpPr>
            <p:spPr bwMode="auto">
              <a:xfrm>
                <a:off x="1960955" y="226991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65" name="Hexagon 64"/>
              <p:cNvSpPr/>
              <p:nvPr/>
            </p:nvSpPr>
            <p:spPr bwMode="auto">
              <a:xfrm>
                <a:off x="2313381" y="2049709"/>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66" name="Hexagon 65"/>
              <p:cNvSpPr/>
              <p:nvPr/>
            </p:nvSpPr>
            <p:spPr bwMode="auto">
              <a:xfrm>
                <a:off x="2670568" y="183664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67" name="Hexagon 66"/>
              <p:cNvSpPr/>
              <p:nvPr/>
            </p:nvSpPr>
            <p:spPr bwMode="auto">
              <a:xfrm>
                <a:off x="2313381" y="247583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68" name="Hexagon 67"/>
              <p:cNvSpPr/>
              <p:nvPr/>
            </p:nvSpPr>
            <p:spPr bwMode="auto">
              <a:xfrm>
                <a:off x="2670568" y="2262773"/>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69" name="Hexagon 68"/>
              <p:cNvSpPr/>
              <p:nvPr/>
            </p:nvSpPr>
            <p:spPr bwMode="auto">
              <a:xfrm>
                <a:off x="3025374" y="204732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70" name="Hexagon 69"/>
              <p:cNvSpPr/>
              <p:nvPr/>
            </p:nvSpPr>
            <p:spPr bwMode="auto">
              <a:xfrm>
                <a:off x="2670568" y="2691282"/>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71" name="Hexagon 70"/>
              <p:cNvSpPr/>
              <p:nvPr/>
            </p:nvSpPr>
            <p:spPr bwMode="auto">
              <a:xfrm>
                <a:off x="3027755" y="247821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72" name="Hexagon 71"/>
              <p:cNvSpPr/>
              <p:nvPr/>
            </p:nvSpPr>
            <p:spPr bwMode="auto">
              <a:xfrm>
                <a:off x="1601387" y="290672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73" name="Hexagon 72"/>
              <p:cNvSpPr/>
              <p:nvPr/>
            </p:nvSpPr>
            <p:spPr bwMode="auto">
              <a:xfrm>
                <a:off x="1958574" y="269366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74" name="Hexagon 73"/>
              <p:cNvSpPr/>
              <p:nvPr/>
            </p:nvSpPr>
            <p:spPr bwMode="auto">
              <a:xfrm>
                <a:off x="1601387" y="333285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75" name="Hexagon 74"/>
              <p:cNvSpPr/>
              <p:nvPr/>
            </p:nvSpPr>
            <p:spPr bwMode="auto">
              <a:xfrm>
                <a:off x="1958574" y="311979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76" name="Hexagon 75"/>
              <p:cNvSpPr/>
              <p:nvPr/>
            </p:nvSpPr>
            <p:spPr bwMode="auto">
              <a:xfrm>
                <a:off x="2313380" y="290434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77" name="Hexagon 76"/>
              <p:cNvSpPr/>
              <p:nvPr/>
            </p:nvSpPr>
            <p:spPr bwMode="auto">
              <a:xfrm>
                <a:off x="1958574" y="354830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78" name="Hexagon 77"/>
              <p:cNvSpPr/>
              <p:nvPr/>
            </p:nvSpPr>
            <p:spPr bwMode="auto">
              <a:xfrm>
                <a:off x="2315761" y="333523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cxnSp>
            <p:nvCxnSpPr>
              <p:cNvPr id="79" name="Straight Arrow Connector 78"/>
              <p:cNvCxnSpPr/>
              <p:nvPr/>
            </p:nvCxnSpPr>
            <p:spPr bwMode="auto">
              <a:xfrm flipV="1">
                <a:off x="2315761" y="2482980"/>
                <a:ext cx="479383" cy="73002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80" name="Straight Arrow Connector 79"/>
              <p:cNvCxnSpPr/>
              <p:nvPr/>
            </p:nvCxnSpPr>
            <p:spPr bwMode="auto">
              <a:xfrm flipH="1" flipV="1">
                <a:off x="1832368" y="2374807"/>
                <a:ext cx="271010" cy="852687"/>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81" name="Straight Arrow Connector 80"/>
              <p:cNvCxnSpPr/>
              <p:nvPr/>
            </p:nvCxnSpPr>
            <p:spPr bwMode="auto">
              <a:xfrm flipH="1" flipV="1">
                <a:off x="1958574" y="2222408"/>
                <a:ext cx="836570" cy="15239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grpSp>
          <p:nvGrpSpPr>
            <p:cNvPr id="10" name="Group 9"/>
            <p:cNvGrpSpPr/>
            <p:nvPr/>
          </p:nvGrpSpPr>
          <p:grpSpPr>
            <a:xfrm>
              <a:off x="4298853" y="1335053"/>
              <a:ext cx="3869090" cy="2918634"/>
              <a:chOff x="4180401" y="1404324"/>
              <a:chExt cx="3662361" cy="2762689"/>
            </a:xfrm>
          </p:grpSpPr>
          <p:sp>
            <p:nvSpPr>
              <p:cNvPr id="13" name="Hexagon 12"/>
              <p:cNvSpPr/>
              <p:nvPr/>
            </p:nvSpPr>
            <p:spPr bwMode="auto">
              <a:xfrm>
                <a:off x="4180401" y="1617388"/>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14" name="Hexagon 13"/>
              <p:cNvSpPr/>
              <p:nvPr/>
            </p:nvSpPr>
            <p:spPr bwMode="auto">
              <a:xfrm>
                <a:off x="4537588" y="140432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15" name="Hexagon 14"/>
              <p:cNvSpPr/>
              <p:nvPr/>
            </p:nvSpPr>
            <p:spPr bwMode="auto">
              <a:xfrm>
                <a:off x="4180401" y="2043516"/>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16" name="Hexagon 15"/>
              <p:cNvSpPr/>
              <p:nvPr/>
            </p:nvSpPr>
            <p:spPr bwMode="auto">
              <a:xfrm>
                <a:off x="4537588" y="1830452"/>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17" name="Hexagon 16"/>
              <p:cNvSpPr/>
              <p:nvPr/>
            </p:nvSpPr>
            <p:spPr bwMode="auto">
              <a:xfrm>
                <a:off x="4892394" y="161500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18" name="Hexagon 17"/>
              <p:cNvSpPr/>
              <p:nvPr/>
            </p:nvSpPr>
            <p:spPr bwMode="auto">
              <a:xfrm>
                <a:off x="4537588" y="225896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19" name="Hexagon 18"/>
              <p:cNvSpPr/>
              <p:nvPr/>
            </p:nvSpPr>
            <p:spPr bwMode="auto">
              <a:xfrm>
                <a:off x="4894775" y="204589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20" name="Hexagon 19"/>
              <p:cNvSpPr/>
              <p:nvPr/>
            </p:nvSpPr>
            <p:spPr bwMode="auto">
              <a:xfrm>
                <a:off x="5247201" y="1825690"/>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21" name="Hexagon 20"/>
              <p:cNvSpPr/>
              <p:nvPr/>
            </p:nvSpPr>
            <p:spPr bwMode="auto">
              <a:xfrm>
                <a:off x="5604388" y="1612626"/>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22" name="Hexagon 21"/>
              <p:cNvSpPr/>
              <p:nvPr/>
            </p:nvSpPr>
            <p:spPr bwMode="auto">
              <a:xfrm>
                <a:off x="5247201" y="2251818"/>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23" name="Hexagon 22"/>
              <p:cNvSpPr/>
              <p:nvPr/>
            </p:nvSpPr>
            <p:spPr bwMode="auto">
              <a:xfrm>
                <a:off x="5604388" y="2038754"/>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24" name="Hexagon 23"/>
              <p:cNvSpPr/>
              <p:nvPr/>
            </p:nvSpPr>
            <p:spPr bwMode="auto">
              <a:xfrm>
                <a:off x="5959194" y="182330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25" name="Hexagon 24"/>
              <p:cNvSpPr/>
              <p:nvPr/>
            </p:nvSpPr>
            <p:spPr bwMode="auto">
              <a:xfrm>
                <a:off x="5604388" y="246726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26" name="Hexagon 25"/>
              <p:cNvSpPr/>
              <p:nvPr/>
            </p:nvSpPr>
            <p:spPr bwMode="auto">
              <a:xfrm>
                <a:off x="5961575" y="225419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27" name="Hexagon 26"/>
              <p:cNvSpPr/>
              <p:nvPr/>
            </p:nvSpPr>
            <p:spPr bwMode="auto">
              <a:xfrm>
                <a:off x="4535207" y="26827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28" name="Hexagon 27"/>
              <p:cNvSpPr/>
              <p:nvPr/>
            </p:nvSpPr>
            <p:spPr bwMode="auto">
              <a:xfrm>
                <a:off x="4892394" y="2469644"/>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29" name="Hexagon 28"/>
              <p:cNvSpPr/>
              <p:nvPr/>
            </p:nvSpPr>
            <p:spPr bwMode="auto">
              <a:xfrm>
                <a:off x="4535207" y="3108836"/>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30" name="Hexagon 29"/>
              <p:cNvSpPr/>
              <p:nvPr/>
            </p:nvSpPr>
            <p:spPr bwMode="auto">
              <a:xfrm>
                <a:off x="4892394" y="2895772"/>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31" name="Hexagon 30"/>
              <p:cNvSpPr/>
              <p:nvPr/>
            </p:nvSpPr>
            <p:spPr bwMode="auto">
              <a:xfrm>
                <a:off x="5247200" y="268032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32" name="Hexagon 31"/>
              <p:cNvSpPr/>
              <p:nvPr/>
            </p:nvSpPr>
            <p:spPr bwMode="auto">
              <a:xfrm>
                <a:off x="4892394" y="33242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33" name="Hexagon 32"/>
              <p:cNvSpPr/>
              <p:nvPr/>
            </p:nvSpPr>
            <p:spPr bwMode="auto">
              <a:xfrm>
                <a:off x="5249581" y="311121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34" name="Hexagon 33"/>
              <p:cNvSpPr/>
              <p:nvPr/>
            </p:nvSpPr>
            <p:spPr bwMode="auto">
              <a:xfrm>
                <a:off x="5604388" y="289339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35" name="Hexagon 34"/>
              <p:cNvSpPr/>
              <p:nvPr/>
            </p:nvSpPr>
            <p:spPr bwMode="auto">
              <a:xfrm>
                <a:off x="5961575" y="268032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36" name="Hexagon 35"/>
              <p:cNvSpPr/>
              <p:nvPr/>
            </p:nvSpPr>
            <p:spPr bwMode="auto">
              <a:xfrm>
                <a:off x="5604388" y="3319519"/>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37" name="Hexagon 36"/>
              <p:cNvSpPr/>
              <p:nvPr/>
            </p:nvSpPr>
            <p:spPr bwMode="auto">
              <a:xfrm>
                <a:off x="5961575" y="3106455"/>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38" name="Hexagon 37"/>
              <p:cNvSpPr/>
              <p:nvPr/>
            </p:nvSpPr>
            <p:spPr bwMode="auto">
              <a:xfrm>
                <a:off x="6316381" y="289101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39" name="Hexagon 38"/>
              <p:cNvSpPr/>
              <p:nvPr/>
            </p:nvSpPr>
            <p:spPr bwMode="auto">
              <a:xfrm>
                <a:off x="5961575" y="353496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40" name="Hexagon 39"/>
              <p:cNvSpPr/>
              <p:nvPr/>
            </p:nvSpPr>
            <p:spPr bwMode="auto">
              <a:xfrm>
                <a:off x="6318762" y="332190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41" name="Hexagon 40"/>
              <p:cNvSpPr/>
              <p:nvPr/>
            </p:nvSpPr>
            <p:spPr bwMode="auto">
              <a:xfrm>
                <a:off x="6671188" y="310169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42" name="Hexagon 41"/>
              <p:cNvSpPr/>
              <p:nvPr/>
            </p:nvSpPr>
            <p:spPr bwMode="auto">
              <a:xfrm>
                <a:off x="7028375" y="288862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43" name="Hexagon 42"/>
              <p:cNvSpPr/>
              <p:nvPr/>
            </p:nvSpPr>
            <p:spPr bwMode="auto">
              <a:xfrm>
                <a:off x="6671188" y="3527821"/>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44" name="Hexagon 43"/>
              <p:cNvSpPr/>
              <p:nvPr/>
            </p:nvSpPr>
            <p:spPr bwMode="auto">
              <a:xfrm>
                <a:off x="7028375" y="3314757"/>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45" name="Hexagon 44"/>
              <p:cNvSpPr/>
              <p:nvPr/>
            </p:nvSpPr>
            <p:spPr bwMode="auto">
              <a:xfrm>
                <a:off x="7383181" y="309931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46" name="Hexagon 45"/>
              <p:cNvSpPr/>
              <p:nvPr/>
            </p:nvSpPr>
            <p:spPr bwMode="auto">
              <a:xfrm>
                <a:off x="7030755" y="3740885"/>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47" name="Hexagon 46"/>
              <p:cNvSpPr/>
              <p:nvPr/>
            </p:nvSpPr>
            <p:spPr bwMode="auto">
              <a:xfrm>
                <a:off x="7385562" y="353020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sp>
            <p:nvSpPr>
              <p:cNvPr id="48" name="Hexagon 47"/>
              <p:cNvSpPr/>
              <p:nvPr/>
            </p:nvSpPr>
            <p:spPr bwMode="auto">
              <a:xfrm>
                <a:off x="6316381" y="2032172"/>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1</a:t>
                </a:r>
              </a:p>
            </p:txBody>
          </p:sp>
          <p:sp>
            <p:nvSpPr>
              <p:cNvPr id="49" name="Hexagon 48"/>
              <p:cNvSpPr/>
              <p:nvPr/>
            </p:nvSpPr>
            <p:spPr bwMode="auto">
              <a:xfrm>
                <a:off x="6673568" y="18191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latin typeface="Times New Roman" pitchFamily="16" charset="0"/>
                    <a:ea typeface="MS Gothic" charset="-128"/>
                  </a:rPr>
                  <a:t>2</a:t>
                </a:r>
              </a:p>
            </p:txBody>
          </p:sp>
          <p:sp>
            <p:nvSpPr>
              <p:cNvPr id="50" name="Hexagon 49"/>
              <p:cNvSpPr/>
              <p:nvPr/>
            </p:nvSpPr>
            <p:spPr bwMode="auto">
              <a:xfrm>
                <a:off x="6316381" y="2458300"/>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3</a:t>
                </a:r>
              </a:p>
            </p:txBody>
          </p:sp>
          <p:sp>
            <p:nvSpPr>
              <p:cNvPr id="51" name="Hexagon 50"/>
              <p:cNvSpPr/>
              <p:nvPr/>
            </p:nvSpPr>
            <p:spPr bwMode="auto">
              <a:xfrm>
                <a:off x="6673568" y="2245236"/>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4</a:t>
                </a:r>
                <a:endParaRPr lang="en-US" sz="1600" dirty="0">
                  <a:latin typeface="Times New Roman" pitchFamily="16" charset="0"/>
                  <a:ea typeface="MS Gothic" charset="-128"/>
                </a:endParaRPr>
              </a:p>
            </p:txBody>
          </p:sp>
          <p:sp>
            <p:nvSpPr>
              <p:cNvPr id="52" name="Hexagon 51"/>
              <p:cNvSpPr/>
              <p:nvPr/>
            </p:nvSpPr>
            <p:spPr bwMode="auto">
              <a:xfrm>
                <a:off x="7028374" y="202979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5</a:t>
                </a:r>
              </a:p>
            </p:txBody>
          </p:sp>
          <p:sp>
            <p:nvSpPr>
              <p:cNvPr id="53" name="Hexagon 52"/>
              <p:cNvSpPr/>
              <p:nvPr/>
            </p:nvSpPr>
            <p:spPr bwMode="auto">
              <a:xfrm>
                <a:off x="6673568" y="2673745"/>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6</a:t>
                </a:r>
                <a:endParaRPr lang="en-US" sz="1600" dirty="0">
                  <a:latin typeface="Times New Roman" pitchFamily="16" charset="0"/>
                  <a:ea typeface="MS Gothic" charset="-128"/>
                </a:endParaRPr>
              </a:p>
            </p:txBody>
          </p:sp>
          <p:sp>
            <p:nvSpPr>
              <p:cNvPr id="54" name="Hexagon 53"/>
              <p:cNvSpPr/>
              <p:nvPr/>
            </p:nvSpPr>
            <p:spPr bwMode="auto">
              <a:xfrm>
                <a:off x="7030755" y="24606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buClr>
                    <a:srgbClr val="000000"/>
                  </a:buClr>
                  <a:buSzPct val="100000"/>
                </a:pPr>
                <a:r>
                  <a:rPr lang="en-US" sz="1600" dirty="0"/>
                  <a:t>7</a:t>
                </a:r>
                <a:endParaRPr lang="en-US" sz="1600" dirty="0">
                  <a:latin typeface="Times New Roman" pitchFamily="16" charset="0"/>
                  <a:ea typeface="MS Gothic" charset="-128"/>
                </a:endParaRPr>
              </a:p>
            </p:txBody>
          </p:sp>
          <p:cxnSp>
            <p:nvCxnSpPr>
              <p:cNvPr id="55" name="Straight Arrow Connector 54"/>
              <p:cNvCxnSpPr/>
              <p:nvPr/>
            </p:nvCxnSpPr>
            <p:spPr bwMode="auto">
              <a:xfrm flipH="1" flipV="1">
                <a:off x="5959194" y="2317308"/>
                <a:ext cx="1193757" cy="1109484"/>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56" name="Straight Arrow Connector 55"/>
              <p:cNvCxnSpPr/>
              <p:nvPr/>
            </p:nvCxnSpPr>
            <p:spPr bwMode="auto">
              <a:xfrm flipH="1" flipV="1">
                <a:off x="4845324" y="2106563"/>
                <a:ext cx="1264963" cy="1139000"/>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57" name="Straight Arrow Connector 56"/>
              <p:cNvCxnSpPr/>
              <p:nvPr/>
            </p:nvCxnSpPr>
            <p:spPr bwMode="auto">
              <a:xfrm flipH="1">
                <a:off x="5224278" y="2489868"/>
                <a:ext cx="1551684" cy="651808"/>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sp>
          <p:nvSpPr>
            <p:cNvPr id="11" name="TextBox 10"/>
            <p:cNvSpPr txBox="1"/>
            <p:nvPr/>
          </p:nvSpPr>
          <p:spPr>
            <a:xfrm>
              <a:off x="276416" y="927155"/>
              <a:ext cx="3410593" cy="334958"/>
            </a:xfrm>
            <a:prstGeom prst="rect">
              <a:avLst/>
            </a:prstGeom>
            <a:noFill/>
          </p:spPr>
          <p:txBody>
            <a:bodyPr wrap="square" rtlCol="0">
              <a:spAutoFit/>
            </a:bodyPr>
            <a:lstStyle/>
            <a:p>
              <a:r>
                <a:rPr lang="en-US" sz="1867" b="1" dirty="0"/>
                <a:t>All same-channel BSS block</a:t>
              </a:r>
            </a:p>
          </p:txBody>
        </p:sp>
        <p:sp>
          <p:nvSpPr>
            <p:cNvPr id="12" name="Rectangle 11"/>
            <p:cNvSpPr/>
            <p:nvPr/>
          </p:nvSpPr>
          <p:spPr>
            <a:xfrm>
              <a:off x="3722189" y="927200"/>
              <a:ext cx="4309293" cy="334958"/>
            </a:xfrm>
            <a:prstGeom prst="rect">
              <a:avLst/>
            </a:prstGeom>
          </p:spPr>
          <p:txBody>
            <a:bodyPr wrap="none">
              <a:spAutoFit/>
            </a:bodyPr>
            <a:lstStyle/>
            <a:p>
              <a:r>
                <a:rPr lang="en-US" sz="1867" b="1" dirty="0"/>
                <a:t>Same-channel BSS only block on Color Match</a:t>
              </a:r>
            </a:p>
          </p:txBody>
        </p:sp>
      </p:grpSp>
      <p:sp>
        <p:nvSpPr>
          <p:cNvPr id="82" name="Date Placeholder 4">
            <a:extLst>
              <a:ext uri="{FF2B5EF4-FFF2-40B4-BE49-F238E27FC236}">
                <a16:creationId xmlns:a16="http://schemas.microsoft.com/office/drawing/2014/main" id="{DCA32ED6-E909-48AB-93CC-C4D95DB30966}"/>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83" name="Slide Number Placeholder 3">
            <a:extLst>
              <a:ext uri="{FF2B5EF4-FFF2-40B4-BE49-F238E27FC236}">
                <a16:creationId xmlns:a16="http://schemas.microsoft.com/office/drawing/2014/main" id="{227E5F76-3E40-4FAA-9C01-7E8B7D7624B6}"/>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723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802.11ax Increases link efficiency</a:t>
            </a:r>
            <a:br>
              <a:rPr lang="en-US"/>
            </a:br>
            <a:endParaRPr lang="en-US" dirty="0"/>
          </a:p>
        </p:txBody>
      </p:sp>
      <p:cxnSp>
        <p:nvCxnSpPr>
          <p:cNvPr id="6" name="Straight Connector 5"/>
          <p:cNvCxnSpPr/>
          <p:nvPr/>
        </p:nvCxnSpPr>
        <p:spPr>
          <a:xfrm flipV="1">
            <a:off x="7236375" y="1614516"/>
            <a:ext cx="39901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635386" y="1614516"/>
            <a:ext cx="1039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674477" y="1614516"/>
            <a:ext cx="34082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63538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71297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782243"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87091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7948497"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801777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822836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830594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8375218"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8463887"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854147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8610745"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196082" y="1614516"/>
            <a:ext cx="39901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595093" y="1614516"/>
            <a:ext cx="10390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634184" y="1614516"/>
            <a:ext cx="340821" cy="84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59509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741950"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908204"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526565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5423594"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5570452" y="1897148"/>
            <a:ext cx="0" cy="565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6083070" y="1985818"/>
            <a:ext cx="1064029" cy="166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009772" y="1741515"/>
            <a:ext cx="1658228" cy="738664"/>
          </a:xfrm>
          <a:prstGeom prst="rect">
            <a:avLst/>
          </a:prstGeom>
          <a:ln>
            <a:noFill/>
          </a:ln>
        </p:spPr>
        <p:txBody>
          <a:bodyPr wrap="square" rtlCol="0">
            <a:spAutoFit/>
          </a:bodyPr>
          <a:lstStyle/>
          <a:p>
            <a:pPr defTabSz="457200"/>
            <a:r>
              <a:rPr lang="en-US" sz="1400" dirty="0">
                <a:solidFill>
                  <a:prstClr val="black"/>
                </a:solidFill>
                <a:latin typeface="Verdana" charset="0"/>
                <a:ea typeface="ＭＳ Ｐゴシック" charset="0"/>
              </a:rPr>
              <a:t>Squeeze more tones in around DC and edge</a:t>
            </a:r>
          </a:p>
        </p:txBody>
      </p:sp>
      <p:sp>
        <p:nvSpPr>
          <p:cNvPr id="50" name="TextBox 49"/>
          <p:cNvSpPr txBox="1"/>
          <p:nvPr/>
        </p:nvSpPr>
        <p:spPr>
          <a:xfrm>
            <a:off x="1777370" y="1897149"/>
            <a:ext cx="2321469" cy="646331"/>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Frequency domain</a:t>
            </a:r>
          </a:p>
          <a:p>
            <a:pPr defTabSz="457200"/>
            <a:r>
              <a:rPr lang="en-US" dirty="0">
                <a:solidFill>
                  <a:prstClr val="black"/>
                </a:solidFill>
                <a:latin typeface="Verdana" charset="0"/>
                <a:ea typeface="ＭＳ Ｐゴシック" charset="0"/>
              </a:rPr>
              <a:t>(~5% gain)</a:t>
            </a:r>
          </a:p>
        </p:txBody>
      </p:sp>
      <p:grpSp>
        <p:nvGrpSpPr>
          <p:cNvPr id="51" name="グループ化 278"/>
          <p:cNvGrpSpPr/>
          <p:nvPr/>
        </p:nvGrpSpPr>
        <p:grpSpPr>
          <a:xfrm>
            <a:off x="4039451" y="3112245"/>
            <a:ext cx="654326" cy="304029"/>
            <a:chOff x="1187944" y="2420888"/>
            <a:chExt cx="1440000" cy="360040"/>
          </a:xfrm>
        </p:grpSpPr>
        <p:sp>
          <p:nvSpPr>
            <p:cNvPr id="52" name="正方形/長方形 279"/>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53" name="正方形/長方形 280"/>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sp>
        <p:nvSpPr>
          <p:cNvPr id="54" name="正方形/長方形 281"/>
          <p:cNvSpPr/>
          <p:nvPr/>
        </p:nvSpPr>
        <p:spPr>
          <a:xfrm>
            <a:off x="4175083" y="3799327"/>
            <a:ext cx="2093845" cy="3040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55" name="正方形/長方形 282"/>
          <p:cNvSpPr/>
          <p:nvPr/>
        </p:nvSpPr>
        <p:spPr>
          <a:xfrm>
            <a:off x="4039452" y="3799327"/>
            <a:ext cx="130865" cy="3040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cxnSp>
        <p:nvCxnSpPr>
          <p:cNvPr id="56" name="直線コネクタ 283"/>
          <p:cNvCxnSpPr/>
          <p:nvPr/>
        </p:nvCxnSpPr>
        <p:spPr>
          <a:xfrm>
            <a:off x="4171645" y="3416273"/>
            <a:ext cx="0" cy="383052"/>
          </a:xfrm>
          <a:prstGeom prst="line">
            <a:avLst/>
          </a:prstGeom>
          <a:noFill/>
          <a:ln w="9525" cap="flat" cmpd="sng" algn="ctr">
            <a:solidFill>
              <a:srgbClr val="4F81BD">
                <a:shade val="95000"/>
                <a:satMod val="105000"/>
              </a:srgbClr>
            </a:solidFill>
            <a:prstDash val="solid"/>
          </a:ln>
          <a:effectLst/>
        </p:spPr>
      </p:cxnSp>
      <p:sp>
        <p:nvSpPr>
          <p:cNvPr id="57" name="テキスト ボックス 285"/>
          <p:cNvSpPr txBox="1"/>
          <p:nvPr/>
        </p:nvSpPr>
        <p:spPr>
          <a:xfrm>
            <a:off x="7401862" y="3089760"/>
            <a:ext cx="343364" cy="369332"/>
          </a:xfrm>
          <a:prstGeom prst="rect">
            <a:avLst/>
          </a:prstGeom>
          <a:noFill/>
        </p:spPr>
        <p:txBody>
          <a:bodyPr wrap="none" rtlCol="0">
            <a:spAutoFit/>
          </a:bodyPr>
          <a:lstStyle/>
          <a:p>
            <a:pPr defTabSz="457200"/>
            <a:r>
              <a:rPr kumimoji="1" lang="en-US" altLang="ja-JP" dirty="0">
                <a:solidFill>
                  <a:prstClr val="black"/>
                </a:solidFill>
                <a:latin typeface="Calibri"/>
                <a:ea typeface="ＭＳ Ｐゴシック"/>
              </a:rPr>
              <a:t>…</a:t>
            </a:r>
            <a:endParaRPr kumimoji="1" lang="ja-JP" altLang="en-US" dirty="0">
              <a:solidFill>
                <a:prstClr val="black"/>
              </a:solidFill>
              <a:latin typeface="Calibri"/>
              <a:ea typeface="ＭＳ Ｐゴシック"/>
            </a:endParaRPr>
          </a:p>
        </p:txBody>
      </p:sp>
      <p:grpSp>
        <p:nvGrpSpPr>
          <p:cNvPr id="58" name="グループ化 286"/>
          <p:cNvGrpSpPr/>
          <p:nvPr/>
        </p:nvGrpSpPr>
        <p:grpSpPr>
          <a:xfrm>
            <a:off x="4693314" y="3112245"/>
            <a:ext cx="654326" cy="304029"/>
            <a:chOff x="1187944" y="2420888"/>
            <a:chExt cx="1440000" cy="360040"/>
          </a:xfrm>
        </p:grpSpPr>
        <p:sp>
          <p:nvSpPr>
            <p:cNvPr id="59" name="正方形/長方形 287"/>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0" name="正方形/長方形 288"/>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1" name="グループ化 289"/>
          <p:cNvGrpSpPr/>
          <p:nvPr/>
        </p:nvGrpSpPr>
        <p:grpSpPr>
          <a:xfrm>
            <a:off x="5343384" y="3112245"/>
            <a:ext cx="654326" cy="304029"/>
            <a:chOff x="1187944" y="2420888"/>
            <a:chExt cx="1440000" cy="360040"/>
          </a:xfrm>
        </p:grpSpPr>
        <p:sp>
          <p:nvSpPr>
            <p:cNvPr id="62" name="正方形/長方形 290"/>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3" name="正方形/長方形 291"/>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4" name="グループ化 292"/>
          <p:cNvGrpSpPr/>
          <p:nvPr/>
        </p:nvGrpSpPr>
        <p:grpSpPr>
          <a:xfrm>
            <a:off x="5997247" y="3112245"/>
            <a:ext cx="654326" cy="304029"/>
            <a:chOff x="1187944" y="2420888"/>
            <a:chExt cx="1440000" cy="360040"/>
          </a:xfrm>
        </p:grpSpPr>
        <p:sp>
          <p:nvSpPr>
            <p:cNvPr id="65" name="正方形/長方形 293"/>
            <p:cNvSpPr/>
            <p:nvPr/>
          </p:nvSpPr>
          <p:spPr>
            <a:xfrm>
              <a:off x="1475944" y="2420888"/>
              <a:ext cx="1152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6" name="正方形/長方形 294"/>
            <p:cNvSpPr/>
            <p:nvPr/>
          </p:nvSpPr>
          <p:spPr>
            <a:xfrm>
              <a:off x="1187944" y="2420888"/>
              <a:ext cx="2880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grpSp>
        <p:nvGrpSpPr>
          <p:cNvPr id="67" name="グループ化 295"/>
          <p:cNvGrpSpPr/>
          <p:nvPr/>
        </p:nvGrpSpPr>
        <p:grpSpPr>
          <a:xfrm>
            <a:off x="6651047" y="3112245"/>
            <a:ext cx="654326" cy="304029"/>
            <a:chOff x="1187944" y="2420888"/>
            <a:chExt cx="1440000" cy="360040"/>
          </a:xfrm>
          <a:solidFill>
            <a:schemeClr val="accent1">
              <a:lumMod val="20000"/>
              <a:lumOff val="80000"/>
            </a:schemeClr>
          </a:solidFill>
        </p:grpSpPr>
        <p:sp>
          <p:nvSpPr>
            <p:cNvPr id="68" name="正方形/長方形 296"/>
            <p:cNvSpPr/>
            <p:nvPr/>
          </p:nvSpPr>
          <p:spPr>
            <a:xfrm>
              <a:off x="1475944" y="2420888"/>
              <a:ext cx="1152000" cy="360040"/>
            </a:xfrm>
            <a:prstGeom prst="rect">
              <a:avLst/>
            </a:prstGeom>
            <a:grp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69" name="正方形/長方形 297"/>
            <p:cNvSpPr/>
            <p:nvPr/>
          </p:nvSpPr>
          <p:spPr>
            <a:xfrm>
              <a:off x="1187944" y="2420888"/>
              <a:ext cx="288000" cy="360040"/>
            </a:xfrm>
            <a:prstGeom prst="rect">
              <a:avLst/>
            </a:prstGeom>
            <a:grp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grpSp>
      <p:sp>
        <p:nvSpPr>
          <p:cNvPr id="70" name="正方形/長方形 298"/>
          <p:cNvSpPr/>
          <p:nvPr/>
        </p:nvSpPr>
        <p:spPr>
          <a:xfrm>
            <a:off x="6404570" y="3799327"/>
            <a:ext cx="2093845" cy="304029"/>
          </a:xfrm>
          <a:prstGeom prst="rect">
            <a:avLst/>
          </a:prstGeom>
          <a:solidFill>
            <a:schemeClr val="accent6">
              <a:lumMod val="20000"/>
              <a:lumOff val="80000"/>
            </a:scheme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DATA</a:t>
            </a:r>
            <a:endParaRPr kumimoji="1" lang="ja-JP" altLang="en-US" sz="1400" kern="0" dirty="0">
              <a:solidFill>
                <a:prstClr val="black"/>
              </a:solidFill>
              <a:latin typeface="Calibri"/>
              <a:ea typeface="ＭＳ Ｐゴシック"/>
            </a:endParaRPr>
          </a:p>
        </p:txBody>
      </p:sp>
      <p:sp>
        <p:nvSpPr>
          <p:cNvPr id="71" name="正方形/長方形 299"/>
          <p:cNvSpPr/>
          <p:nvPr/>
        </p:nvSpPr>
        <p:spPr>
          <a:xfrm>
            <a:off x="6268939" y="3799327"/>
            <a:ext cx="130865" cy="304029"/>
          </a:xfrm>
          <a:prstGeom prst="rect">
            <a:avLst/>
          </a:prstGeom>
          <a:solidFill>
            <a:schemeClr val="accent6">
              <a:lumMod val="20000"/>
              <a:lumOff val="80000"/>
            </a:scheme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none" rtlCol="0" anchor="ctr"/>
          <a:lstStyle/>
          <a:p>
            <a:pPr algn="ctr">
              <a:defRPr/>
            </a:pPr>
            <a:r>
              <a:rPr kumimoji="1" lang="en-US" altLang="ja-JP" sz="1400" kern="0" dirty="0">
                <a:solidFill>
                  <a:prstClr val="black"/>
                </a:solidFill>
                <a:latin typeface="Calibri"/>
                <a:ea typeface="ＭＳ Ｐゴシック"/>
              </a:rPr>
              <a:t>GI</a:t>
            </a:r>
            <a:endParaRPr kumimoji="1" lang="ja-JP" altLang="en-US" sz="1400" kern="0" dirty="0">
              <a:solidFill>
                <a:prstClr val="black"/>
              </a:solidFill>
              <a:latin typeface="Calibri"/>
              <a:ea typeface="ＭＳ Ｐゴシック"/>
            </a:endParaRPr>
          </a:p>
        </p:txBody>
      </p:sp>
      <p:sp>
        <p:nvSpPr>
          <p:cNvPr id="72" name="テキスト ボックス 300"/>
          <p:cNvSpPr txBox="1"/>
          <p:nvPr/>
        </p:nvSpPr>
        <p:spPr>
          <a:xfrm>
            <a:off x="8535057" y="3773261"/>
            <a:ext cx="343364" cy="369332"/>
          </a:xfrm>
          <a:prstGeom prst="rect">
            <a:avLst/>
          </a:prstGeom>
          <a:noFill/>
        </p:spPr>
        <p:txBody>
          <a:bodyPr wrap="none" rtlCol="0">
            <a:spAutoFit/>
          </a:bodyPr>
          <a:lstStyle/>
          <a:p>
            <a:pPr defTabSz="457200"/>
            <a:r>
              <a:rPr kumimoji="1" lang="en-US" altLang="ja-JP" dirty="0">
                <a:solidFill>
                  <a:prstClr val="black"/>
                </a:solidFill>
                <a:latin typeface="Calibri"/>
                <a:ea typeface="ＭＳ Ｐゴシック"/>
              </a:rPr>
              <a:t>…</a:t>
            </a:r>
            <a:endParaRPr kumimoji="1" lang="ja-JP" altLang="en-US" dirty="0">
              <a:solidFill>
                <a:prstClr val="black"/>
              </a:solidFill>
              <a:latin typeface="Calibri"/>
              <a:ea typeface="ＭＳ Ｐゴシック"/>
            </a:endParaRPr>
          </a:p>
        </p:txBody>
      </p:sp>
      <p:cxnSp>
        <p:nvCxnSpPr>
          <p:cNvPr id="73" name="直線コネクタ 302"/>
          <p:cNvCxnSpPr/>
          <p:nvPr/>
        </p:nvCxnSpPr>
        <p:spPr>
          <a:xfrm flipH="1">
            <a:off x="6268927" y="3416273"/>
            <a:ext cx="343032" cy="396942"/>
          </a:xfrm>
          <a:prstGeom prst="line">
            <a:avLst/>
          </a:prstGeom>
          <a:noFill/>
          <a:ln w="9525" cap="flat" cmpd="sng" algn="ctr">
            <a:solidFill>
              <a:srgbClr val="4F81BD">
                <a:shade val="95000"/>
                <a:satMod val="105000"/>
              </a:srgbClr>
            </a:solidFill>
            <a:prstDash val="solid"/>
          </a:ln>
          <a:effectLst/>
        </p:spPr>
      </p:cxnSp>
      <p:sp>
        <p:nvSpPr>
          <p:cNvPr id="74" name="テキスト ボックス 303"/>
          <p:cNvSpPr txBox="1"/>
          <p:nvPr/>
        </p:nvSpPr>
        <p:spPr>
          <a:xfrm>
            <a:off x="4443161" y="3510284"/>
            <a:ext cx="721672" cy="307777"/>
          </a:xfrm>
          <a:prstGeom prst="rect">
            <a:avLst/>
          </a:prstGeom>
          <a:noFill/>
        </p:spPr>
        <p:txBody>
          <a:bodyPr wrap="none" rtlCol="0">
            <a:spAutoFit/>
          </a:bodyPr>
          <a:lstStyle/>
          <a:p>
            <a:pPr algn="r" defTabSz="457200"/>
            <a:r>
              <a:rPr kumimoji="1" lang="en-US" altLang="ja-JP" sz="1400" dirty="0">
                <a:solidFill>
                  <a:prstClr val="black"/>
                </a:solidFill>
                <a:latin typeface="Calibri"/>
                <a:ea typeface="ＭＳ Ｐゴシック"/>
              </a:rPr>
              <a:t>4 times</a:t>
            </a:r>
          </a:p>
        </p:txBody>
      </p:sp>
      <p:grpSp>
        <p:nvGrpSpPr>
          <p:cNvPr id="75" name="グループ化 333"/>
          <p:cNvGrpSpPr/>
          <p:nvPr/>
        </p:nvGrpSpPr>
        <p:grpSpPr>
          <a:xfrm>
            <a:off x="4109293" y="3032336"/>
            <a:ext cx="522998" cy="79909"/>
            <a:chOff x="6023574" y="-891480"/>
            <a:chExt cx="1437384" cy="432048"/>
          </a:xfrm>
        </p:grpSpPr>
        <p:cxnSp>
          <p:nvCxnSpPr>
            <p:cNvPr id="76" name="直線コネクタ 334"/>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77" name="直線コネクタ 335"/>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78" name="直線コネクタ 336"/>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79" name="グループ化 337"/>
          <p:cNvGrpSpPr/>
          <p:nvPr/>
        </p:nvGrpSpPr>
        <p:grpSpPr>
          <a:xfrm>
            <a:off x="4758747" y="3032336"/>
            <a:ext cx="522998" cy="79909"/>
            <a:chOff x="6023574" y="-891480"/>
            <a:chExt cx="1437384" cy="432048"/>
          </a:xfrm>
        </p:grpSpPr>
        <p:cxnSp>
          <p:nvCxnSpPr>
            <p:cNvPr id="80" name="直線コネクタ 338"/>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1" name="直線コネクタ 339"/>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82" name="直線コネクタ 340"/>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83" name="グループ化 341"/>
          <p:cNvGrpSpPr/>
          <p:nvPr/>
        </p:nvGrpSpPr>
        <p:grpSpPr>
          <a:xfrm>
            <a:off x="5408817" y="3032336"/>
            <a:ext cx="522998" cy="79909"/>
            <a:chOff x="6023574" y="-891480"/>
            <a:chExt cx="1437384" cy="432048"/>
          </a:xfrm>
        </p:grpSpPr>
        <p:cxnSp>
          <p:nvCxnSpPr>
            <p:cNvPr id="84" name="直線コネクタ 342"/>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5" name="直線コネクタ 343"/>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86" name="直線コネクタ 344"/>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87" name="グループ化 345"/>
          <p:cNvGrpSpPr/>
          <p:nvPr/>
        </p:nvGrpSpPr>
        <p:grpSpPr>
          <a:xfrm>
            <a:off x="6058270" y="3032336"/>
            <a:ext cx="522998" cy="79909"/>
            <a:chOff x="6023574" y="-891480"/>
            <a:chExt cx="1437384" cy="432048"/>
          </a:xfrm>
        </p:grpSpPr>
        <p:cxnSp>
          <p:nvCxnSpPr>
            <p:cNvPr id="88" name="直線コネクタ 346"/>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89" name="直線コネクタ 347"/>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90" name="直線コネクタ 348"/>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91" name="グループ化 349"/>
          <p:cNvGrpSpPr/>
          <p:nvPr/>
        </p:nvGrpSpPr>
        <p:grpSpPr>
          <a:xfrm>
            <a:off x="6716480" y="3032336"/>
            <a:ext cx="522998" cy="79909"/>
            <a:chOff x="6023574" y="-891480"/>
            <a:chExt cx="1437384" cy="432048"/>
          </a:xfrm>
        </p:grpSpPr>
        <p:cxnSp>
          <p:nvCxnSpPr>
            <p:cNvPr id="92" name="直線コネクタ 350"/>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93" name="直線コネクタ 351"/>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94" name="直線コネクタ 352"/>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sp>
        <p:nvSpPr>
          <p:cNvPr id="95" name="テキスト ボックス 353"/>
          <p:cNvSpPr txBox="1"/>
          <p:nvPr/>
        </p:nvSpPr>
        <p:spPr>
          <a:xfrm>
            <a:off x="8033472" y="2792727"/>
            <a:ext cx="1309076" cy="369332"/>
          </a:xfrm>
          <a:prstGeom prst="rect">
            <a:avLst/>
          </a:prstGeom>
          <a:noFill/>
        </p:spPr>
        <p:txBody>
          <a:bodyPr wrap="none" rtlCol="0">
            <a:spAutoFit/>
          </a:bodyPr>
          <a:lstStyle/>
          <a:p>
            <a:pPr defTabSz="457200"/>
            <a:r>
              <a:rPr kumimoji="1" lang="en-US" altLang="ja-JP" dirty="0">
                <a:solidFill>
                  <a:prstClr val="black"/>
                </a:solidFill>
                <a:latin typeface="Calibri"/>
                <a:ea typeface="ＭＳ Ｐゴシック"/>
              </a:rPr>
              <a:t>FFT window</a:t>
            </a:r>
            <a:endParaRPr kumimoji="1" lang="ja-JP" altLang="en-US" dirty="0">
              <a:solidFill>
                <a:prstClr val="black"/>
              </a:solidFill>
              <a:latin typeface="Calibri"/>
              <a:ea typeface="ＭＳ Ｐゴシック"/>
            </a:endParaRPr>
          </a:p>
        </p:txBody>
      </p:sp>
      <p:cxnSp>
        <p:nvCxnSpPr>
          <p:cNvPr id="96" name="直線コネクタ 354"/>
          <p:cNvCxnSpPr>
            <a:endCxn id="95" idx="1"/>
          </p:cNvCxnSpPr>
          <p:nvPr/>
        </p:nvCxnSpPr>
        <p:spPr>
          <a:xfrm flipV="1">
            <a:off x="7239478" y="2977393"/>
            <a:ext cx="793995" cy="54944"/>
          </a:xfrm>
          <a:prstGeom prst="line">
            <a:avLst/>
          </a:prstGeom>
          <a:noFill/>
          <a:ln w="9525" cap="flat" cmpd="sng" algn="ctr">
            <a:solidFill>
              <a:sysClr val="windowText" lastClr="000000"/>
            </a:solidFill>
            <a:prstDash val="solid"/>
          </a:ln>
          <a:effectLst/>
        </p:spPr>
      </p:cxnSp>
      <p:grpSp>
        <p:nvGrpSpPr>
          <p:cNvPr id="97" name="グループ化 355"/>
          <p:cNvGrpSpPr/>
          <p:nvPr/>
        </p:nvGrpSpPr>
        <p:grpSpPr>
          <a:xfrm>
            <a:off x="4123617" y="3733307"/>
            <a:ext cx="2079755" cy="79909"/>
            <a:chOff x="6023574" y="-891480"/>
            <a:chExt cx="1437384" cy="432048"/>
          </a:xfrm>
        </p:grpSpPr>
        <p:cxnSp>
          <p:nvCxnSpPr>
            <p:cNvPr id="98" name="直線コネクタ 356"/>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99" name="直線コネクタ 357"/>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100" name="直線コネクタ 358"/>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grpSp>
        <p:nvGrpSpPr>
          <p:cNvPr id="101" name="グループ化 359"/>
          <p:cNvGrpSpPr/>
          <p:nvPr/>
        </p:nvGrpSpPr>
        <p:grpSpPr>
          <a:xfrm>
            <a:off x="6350052" y="3733307"/>
            <a:ext cx="2079755" cy="79909"/>
            <a:chOff x="6023574" y="-891480"/>
            <a:chExt cx="1437384" cy="432048"/>
          </a:xfrm>
        </p:grpSpPr>
        <p:cxnSp>
          <p:nvCxnSpPr>
            <p:cNvPr id="102" name="直線コネクタ 360"/>
            <p:cNvCxnSpPr/>
            <p:nvPr/>
          </p:nvCxnSpPr>
          <p:spPr>
            <a:xfrm>
              <a:off x="6023574" y="-891480"/>
              <a:ext cx="0" cy="432048"/>
            </a:xfrm>
            <a:prstGeom prst="line">
              <a:avLst/>
            </a:prstGeom>
            <a:noFill/>
            <a:ln w="28575" cap="flat" cmpd="sng" algn="ctr">
              <a:solidFill>
                <a:sysClr val="windowText" lastClr="000000"/>
              </a:solidFill>
              <a:prstDash val="solid"/>
            </a:ln>
            <a:effectLst/>
          </p:spPr>
        </p:cxnSp>
        <p:cxnSp>
          <p:nvCxnSpPr>
            <p:cNvPr id="103" name="直線コネクタ 361"/>
            <p:cNvCxnSpPr/>
            <p:nvPr/>
          </p:nvCxnSpPr>
          <p:spPr>
            <a:xfrm>
              <a:off x="7460958" y="-891480"/>
              <a:ext cx="0" cy="432048"/>
            </a:xfrm>
            <a:prstGeom prst="line">
              <a:avLst/>
            </a:prstGeom>
            <a:noFill/>
            <a:ln w="28575" cap="flat" cmpd="sng" algn="ctr">
              <a:solidFill>
                <a:sysClr val="windowText" lastClr="000000"/>
              </a:solidFill>
              <a:prstDash val="solid"/>
            </a:ln>
            <a:effectLst/>
          </p:spPr>
        </p:cxnSp>
        <p:cxnSp>
          <p:nvCxnSpPr>
            <p:cNvPr id="104" name="直線コネクタ 362"/>
            <p:cNvCxnSpPr/>
            <p:nvPr/>
          </p:nvCxnSpPr>
          <p:spPr>
            <a:xfrm flipH="1">
              <a:off x="6023574" y="-891480"/>
              <a:ext cx="1437384" cy="0"/>
            </a:xfrm>
            <a:prstGeom prst="line">
              <a:avLst/>
            </a:prstGeom>
            <a:noFill/>
            <a:ln w="28575" cap="flat" cmpd="sng" algn="ctr">
              <a:solidFill>
                <a:sysClr val="windowText" lastClr="000000"/>
              </a:solidFill>
              <a:prstDash val="solid"/>
            </a:ln>
            <a:effectLst/>
          </p:spPr>
        </p:cxnSp>
      </p:grpSp>
      <p:cxnSp>
        <p:nvCxnSpPr>
          <p:cNvPr id="105" name="直線コネクタ 363"/>
          <p:cNvCxnSpPr>
            <a:endCxn id="95" idx="1"/>
          </p:cNvCxnSpPr>
          <p:nvPr/>
        </p:nvCxnSpPr>
        <p:spPr>
          <a:xfrm flipV="1">
            <a:off x="7610312" y="2977393"/>
            <a:ext cx="423161" cy="755914"/>
          </a:xfrm>
          <a:prstGeom prst="line">
            <a:avLst/>
          </a:prstGeom>
          <a:noFill/>
          <a:ln w="9525" cap="flat" cmpd="sng" algn="ctr">
            <a:solidFill>
              <a:sysClr val="windowText" lastClr="000000"/>
            </a:solidFill>
            <a:prstDash val="solid"/>
          </a:ln>
          <a:effectLst/>
        </p:spPr>
      </p:cxnSp>
      <p:sp>
        <p:nvSpPr>
          <p:cNvPr id="106" name="TextBox 105"/>
          <p:cNvSpPr txBox="1"/>
          <p:nvPr/>
        </p:nvSpPr>
        <p:spPr>
          <a:xfrm>
            <a:off x="1784045" y="3510284"/>
            <a:ext cx="1691489" cy="646331"/>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Time domain</a:t>
            </a:r>
          </a:p>
          <a:p>
            <a:pPr defTabSz="457200"/>
            <a:r>
              <a:rPr lang="en-US" dirty="0">
                <a:solidFill>
                  <a:prstClr val="black"/>
                </a:solidFill>
                <a:latin typeface="Verdana" charset="0"/>
                <a:ea typeface="ＭＳ Ｐゴシック" charset="0"/>
              </a:rPr>
              <a:t>(~15% gain)</a:t>
            </a:r>
          </a:p>
        </p:txBody>
      </p:sp>
      <p:sp>
        <p:nvSpPr>
          <p:cNvPr id="108" name="TextBox 107"/>
          <p:cNvSpPr txBox="1"/>
          <p:nvPr/>
        </p:nvSpPr>
        <p:spPr>
          <a:xfrm>
            <a:off x="8847102" y="3363974"/>
            <a:ext cx="1746083" cy="738664"/>
          </a:xfrm>
          <a:prstGeom prst="rect">
            <a:avLst/>
          </a:prstGeom>
          <a:ln>
            <a:noFill/>
          </a:ln>
        </p:spPr>
        <p:txBody>
          <a:bodyPr wrap="square" rtlCol="0">
            <a:spAutoFit/>
          </a:bodyPr>
          <a:lstStyle/>
          <a:p>
            <a:pPr defTabSz="457200"/>
            <a:r>
              <a:rPr lang="en-US" sz="1400" dirty="0">
                <a:solidFill>
                  <a:prstClr val="black"/>
                </a:solidFill>
                <a:latin typeface="Verdana" charset="0"/>
                <a:ea typeface="ＭＳ Ｐゴシック" charset="0"/>
              </a:rPr>
              <a:t>Guard interval (GI) overhead reduced</a:t>
            </a:r>
          </a:p>
        </p:txBody>
      </p:sp>
      <p:pic>
        <p:nvPicPr>
          <p:cNvPr id="112" name="Picture 111"/>
          <p:cNvPicPr>
            <a:picLocks noChangeAspect="1"/>
          </p:cNvPicPr>
          <p:nvPr/>
        </p:nvPicPr>
        <p:blipFill>
          <a:blip r:embed="rId3"/>
          <a:stretch>
            <a:fillRect/>
          </a:stretch>
        </p:blipFill>
        <p:spPr>
          <a:xfrm>
            <a:off x="4039451" y="4494049"/>
            <a:ext cx="4024094" cy="1567396"/>
          </a:xfrm>
          <a:prstGeom prst="rect">
            <a:avLst/>
          </a:prstGeom>
        </p:spPr>
      </p:pic>
      <p:sp>
        <p:nvSpPr>
          <p:cNvPr id="113" name="TextBox 112"/>
          <p:cNvSpPr txBox="1"/>
          <p:nvPr/>
        </p:nvSpPr>
        <p:spPr>
          <a:xfrm>
            <a:off x="1777369" y="5124727"/>
            <a:ext cx="1699504" cy="646331"/>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Modulation</a:t>
            </a:r>
          </a:p>
          <a:p>
            <a:pPr defTabSz="457200"/>
            <a:r>
              <a:rPr lang="en-US" dirty="0">
                <a:solidFill>
                  <a:prstClr val="black"/>
                </a:solidFill>
                <a:latin typeface="Verdana" charset="0"/>
                <a:ea typeface="ＭＳ Ｐゴシック" charset="0"/>
              </a:rPr>
              <a:t>(~25% gain)</a:t>
            </a:r>
          </a:p>
        </p:txBody>
      </p:sp>
      <p:sp>
        <p:nvSpPr>
          <p:cNvPr id="115" name="TextBox 114"/>
          <p:cNvSpPr txBox="1"/>
          <p:nvPr/>
        </p:nvSpPr>
        <p:spPr>
          <a:xfrm>
            <a:off x="8341761" y="5093081"/>
            <a:ext cx="1681871"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+ 1024-QAM</a:t>
            </a:r>
          </a:p>
        </p:txBody>
      </p:sp>
      <p:sp>
        <p:nvSpPr>
          <p:cNvPr id="116" name="TextBox 115"/>
          <p:cNvSpPr txBox="1"/>
          <p:nvPr/>
        </p:nvSpPr>
        <p:spPr>
          <a:xfrm>
            <a:off x="5693453" y="1562726"/>
            <a:ext cx="1959640" cy="276999"/>
          </a:xfrm>
          <a:prstGeom prst="rect">
            <a:avLst/>
          </a:prstGeom>
          <a:ln>
            <a:noFill/>
          </a:ln>
        </p:spPr>
        <p:txBody>
          <a:bodyPr wrap="square" rtlCol="0">
            <a:spAutoFit/>
          </a:bodyPr>
          <a:lstStyle/>
          <a:p>
            <a:pPr defTabSz="457200"/>
            <a:r>
              <a:rPr lang="en-US" sz="1200" dirty="0">
                <a:solidFill>
                  <a:prstClr val="black"/>
                </a:solidFill>
                <a:latin typeface="Verdana" charset="0"/>
                <a:ea typeface="ＭＳ Ｐゴシック" charset="0"/>
                <a:sym typeface="Wingdings" panose="05000000000000000000" pitchFamily="2" charset="2"/>
              </a:rPr>
              <a:t>Increased tone density</a:t>
            </a:r>
            <a:endParaRPr lang="en-US" sz="1200" dirty="0">
              <a:solidFill>
                <a:prstClr val="black"/>
              </a:solidFill>
              <a:latin typeface="Verdana" charset="0"/>
              <a:ea typeface="ＭＳ Ｐゴシック" charset="0"/>
            </a:endParaRPr>
          </a:p>
        </p:txBody>
      </p:sp>
      <p:sp>
        <p:nvSpPr>
          <p:cNvPr id="5" name="TextBox 4"/>
          <p:cNvSpPr txBox="1"/>
          <p:nvPr/>
        </p:nvSpPr>
        <p:spPr>
          <a:xfrm>
            <a:off x="4854108" y="2501400"/>
            <a:ext cx="500458"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VHT</a:t>
            </a:r>
          </a:p>
        </p:txBody>
      </p:sp>
      <p:sp>
        <p:nvSpPr>
          <p:cNvPr id="107" name="TextBox 106"/>
          <p:cNvSpPr txBox="1"/>
          <p:nvPr/>
        </p:nvSpPr>
        <p:spPr>
          <a:xfrm>
            <a:off x="7929348" y="2498839"/>
            <a:ext cx="397866"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HE</a:t>
            </a:r>
          </a:p>
        </p:txBody>
      </p:sp>
      <p:sp>
        <p:nvSpPr>
          <p:cNvPr id="109" name="TextBox 108"/>
          <p:cNvSpPr txBox="1"/>
          <p:nvPr/>
        </p:nvSpPr>
        <p:spPr>
          <a:xfrm>
            <a:off x="3546609" y="3125759"/>
            <a:ext cx="500458"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VHT</a:t>
            </a:r>
          </a:p>
        </p:txBody>
      </p:sp>
      <p:sp>
        <p:nvSpPr>
          <p:cNvPr id="110" name="TextBox 109"/>
          <p:cNvSpPr txBox="1"/>
          <p:nvPr/>
        </p:nvSpPr>
        <p:spPr>
          <a:xfrm>
            <a:off x="3597905" y="3816265"/>
            <a:ext cx="397866" cy="276999"/>
          </a:xfrm>
          <a:prstGeom prst="rect">
            <a:avLst/>
          </a:prstGeom>
          <a:ln>
            <a:noFill/>
          </a:ln>
        </p:spPr>
        <p:txBody>
          <a:bodyPr wrap="none" rtlCol="0">
            <a:spAutoFit/>
          </a:bodyPr>
          <a:lstStyle/>
          <a:p>
            <a:pPr defTabSz="457200"/>
            <a:r>
              <a:rPr lang="en-US" sz="1200" dirty="0">
                <a:solidFill>
                  <a:prstClr val="black"/>
                </a:solidFill>
                <a:latin typeface="Verdana" charset="0"/>
                <a:ea typeface="ＭＳ Ｐゴシック" charset="0"/>
              </a:rPr>
              <a:t>HE</a:t>
            </a:r>
          </a:p>
        </p:txBody>
      </p:sp>
      <p:sp>
        <p:nvSpPr>
          <p:cNvPr id="111" name="Slide Number Placeholder 3">
            <a:extLst>
              <a:ext uri="{FF2B5EF4-FFF2-40B4-BE49-F238E27FC236}">
                <a16:creationId xmlns:a16="http://schemas.microsoft.com/office/drawing/2014/main" id="{8D0A0465-286B-4BD3-9E84-36CBF7C1F501}"/>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22</a:t>
            </a:fld>
            <a:endParaRPr lang="en-US" dirty="0">
              <a:solidFill>
                <a:prstClr val="black">
                  <a:tint val="75000"/>
                </a:prstClr>
              </a:solidFill>
            </a:endParaRPr>
          </a:p>
        </p:txBody>
      </p:sp>
      <p:sp>
        <p:nvSpPr>
          <p:cNvPr id="114" name="Date Placeholder 4">
            <a:extLst>
              <a:ext uri="{FF2B5EF4-FFF2-40B4-BE49-F238E27FC236}">
                <a16:creationId xmlns:a16="http://schemas.microsoft.com/office/drawing/2014/main" id="{4533F2A1-4714-43F7-BE54-A7862A494DE0}"/>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4889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UL/DL multi-user links in 802.11ax will support more efficient UL data</a:t>
            </a:r>
          </a:p>
        </p:txBody>
      </p:sp>
      <p:sp>
        <p:nvSpPr>
          <p:cNvPr id="3" name="Content Placeholder 2"/>
          <p:cNvSpPr>
            <a:spLocks noGrp="1"/>
          </p:cNvSpPr>
          <p:nvPr>
            <p:ph idx="1"/>
          </p:nvPr>
        </p:nvSpPr>
        <p:spPr>
          <a:xfrm>
            <a:off x="2133600" y="4419600"/>
            <a:ext cx="8077200" cy="1553885"/>
          </a:xfrm>
        </p:spPr>
        <p:txBody>
          <a:bodyPr/>
          <a:lstStyle/>
          <a:p>
            <a:pPr lvl="1">
              <a:buFont typeface="Arial" panose="020B0604020202020204" pitchFamily="34" charset="0"/>
              <a:buChar char="•"/>
            </a:pPr>
            <a:r>
              <a:rPr lang="en-US" sz="2000" dirty="0"/>
              <a:t>In a VHT UL sequence, STAs compete for medium access and send sequentially</a:t>
            </a:r>
          </a:p>
          <a:p>
            <a:pPr lvl="1">
              <a:buFont typeface="Arial" panose="020B0604020202020204" pitchFamily="34" charset="0"/>
              <a:buChar char="•"/>
            </a:pPr>
            <a:r>
              <a:rPr lang="en-US" sz="2000" dirty="0"/>
              <a:t>In an HE UL sequence, the AP triggers simultaneous transmissions in multiple STAs</a:t>
            </a:r>
          </a:p>
        </p:txBody>
      </p:sp>
      <p:sp>
        <p:nvSpPr>
          <p:cNvPr id="52" name="TextBox 51"/>
          <p:cNvSpPr txBox="1"/>
          <p:nvPr/>
        </p:nvSpPr>
        <p:spPr>
          <a:xfrm>
            <a:off x="1964575" y="2174300"/>
            <a:ext cx="657552"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VHT</a:t>
            </a:r>
          </a:p>
        </p:txBody>
      </p:sp>
      <p:sp>
        <p:nvSpPr>
          <p:cNvPr id="53" name="TextBox 52"/>
          <p:cNvSpPr txBox="1"/>
          <p:nvPr/>
        </p:nvSpPr>
        <p:spPr>
          <a:xfrm>
            <a:off x="1998499" y="3491440"/>
            <a:ext cx="503664"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HE</a:t>
            </a:r>
          </a:p>
        </p:txBody>
      </p:sp>
      <p:grpSp>
        <p:nvGrpSpPr>
          <p:cNvPr id="44" name="Group 43"/>
          <p:cNvGrpSpPr/>
          <p:nvPr/>
        </p:nvGrpSpPr>
        <p:grpSpPr>
          <a:xfrm flipV="1">
            <a:off x="2741945" y="2310926"/>
            <a:ext cx="497101" cy="179545"/>
            <a:chOff x="2421305" y="4163720"/>
            <a:chExt cx="710144" cy="413013"/>
          </a:xfrm>
        </p:grpSpPr>
        <p:cxnSp>
          <p:nvCxnSpPr>
            <p:cNvPr id="45" name="Straight Arrow Connector 44"/>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46" name="Straight Connector 45"/>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8" name="Straight Connector 57"/>
          <p:cNvCxnSpPr/>
          <p:nvPr/>
        </p:nvCxnSpPr>
        <p:spPr bwMode="auto">
          <a:xfrm>
            <a:off x="2684512" y="2283181"/>
            <a:ext cx="7931673" cy="2774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9" name="矩形 10"/>
          <p:cNvSpPr/>
          <p:nvPr/>
        </p:nvSpPr>
        <p:spPr bwMode="auto">
          <a:xfrm>
            <a:off x="3260753" y="2290395"/>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1)</a:t>
            </a:r>
          </a:p>
        </p:txBody>
      </p:sp>
      <p:sp>
        <p:nvSpPr>
          <p:cNvPr id="60" name="矩形 15"/>
          <p:cNvSpPr/>
          <p:nvPr/>
        </p:nvSpPr>
        <p:spPr bwMode="auto">
          <a:xfrm>
            <a:off x="4507690" y="1910080"/>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BA (STA 1)</a:t>
            </a:r>
          </a:p>
        </p:txBody>
      </p:sp>
      <p:grpSp>
        <p:nvGrpSpPr>
          <p:cNvPr id="61" name="Group 60"/>
          <p:cNvGrpSpPr/>
          <p:nvPr/>
        </p:nvGrpSpPr>
        <p:grpSpPr>
          <a:xfrm flipV="1">
            <a:off x="5163135" y="2290863"/>
            <a:ext cx="497101" cy="179545"/>
            <a:chOff x="2421305" y="4163720"/>
            <a:chExt cx="710144" cy="413013"/>
          </a:xfrm>
        </p:grpSpPr>
        <p:cxnSp>
          <p:nvCxnSpPr>
            <p:cNvPr id="62" name="Straight Arrow Connector 61"/>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63" name="Straight Connector 62"/>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8" name="矩形 10"/>
          <p:cNvSpPr/>
          <p:nvPr/>
        </p:nvSpPr>
        <p:spPr bwMode="auto">
          <a:xfrm>
            <a:off x="5689547" y="2296620"/>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2)</a:t>
            </a:r>
          </a:p>
        </p:txBody>
      </p:sp>
      <p:sp>
        <p:nvSpPr>
          <p:cNvPr id="69" name="矩形 15"/>
          <p:cNvSpPr/>
          <p:nvPr/>
        </p:nvSpPr>
        <p:spPr bwMode="auto">
          <a:xfrm>
            <a:off x="6936484" y="1916305"/>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BA (STA 2)</a:t>
            </a:r>
          </a:p>
        </p:txBody>
      </p:sp>
      <p:grpSp>
        <p:nvGrpSpPr>
          <p:cNvPr id="70" name="Group 69"/>
          <p:cNvGrpSpPr/>
          <p:nvPr/>
        </p:nvGrpSpPr>
        <p:grpSpPr>
          <a:xfrm flipV="1">
            <a:off x="8113137" y="2297088"/>
            <a:ext cx="497101" cy="179545"/>
            <a:chOff x="2421305" y="4163720"/>
            <a:chExt cx="710144" cy="413013"/>
          </a:xfrm>
        </p:grpSpPr>
        <p:cxnSp>
          <p:nvCxnSpPr>
            <p:cNvPr id="71" name="Straight Arrow Connector 70"/>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72" name="Straight Connector 71"/>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7" name="矩形 10"/>
          <p:cNvSpPr/>
          <p:nvPr/>
        </p:nvSpPr>
        <p:spPr bwMode="auto">
          <a:xfrm>
            <a:off x="8654090" y="2320262"/>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n)</a:t>
            </a:r>
          </a:p>
        </p:txBody>
      </p:sp>
      <p:sp>
        <p:nvSpPr>
          <p:cNvPr id="78" name="矩形 15"/>
          <p:cNvSpPr/>
          <p:nvPr/>
        </p:nvSpPr>
        <p:spPr bwMode="auto">
          <a:xfrm>
            <a:off x="9901027" y="1939947"/>
            <a:ext cx="550943" cy="3668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BA (STA n)</a:t>
            </a:r>
          </a:p>
        </p:txBody>
      </p:sp>
      <p:grpSp>
        <p:nvGrpSpPr>
          <p:cNvPr id="82" name="Group 81"/>
          <p:cNvGrpSpPr/>
          <p:nvPr/>
        </p:nvGrpSpPr>
        <p:grpSpPr>
          <a:xfrm>
            <a:off x="2784215" y="3336505"/>
            <a:ext cx="497101" cy="276040"/>
            <a:chOff x="2421305" y="4163720"/>
            <a:chExt cx="710144" cy="413013"/>
          </a:xfrm>
        </p:grpSpPr>
        <p:cxnSp>
          <p:nvCxnSpPr>
            <p:cNvPr id="83" name="Straight Arrow Connector 82"/>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84" name="Straight Connector 83"/>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89" name="Straight Connector 88"/>
          <p:cNvCxnSpPr/>
          <p:nvPr/>
        </p:nvCxnSpPr>
        <p:spPr bwMode="auto">
          <a:xfrm>
            <a:off x="2676572" y="3633087"/>
            <a:ext cx="40310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0" name="矩形 20"/>
          <p:cNvSpPr/>
          <p:nvPr/>
        </p:nvSpPr>
        <p:spPr bwMode="auto">
          <a:xfrm>
            <a:off x="3267918" y="3060519"/>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Trigger</a:t>
            </a:r>
          </a:p>
        </p:txBody>
      </p:sp>
      <p:sp>
        <p:nvSpPr>
          <p:cNvPr id="91" name="矩形 9"/>
          <p:cNvSpPr/>
          <p:nvPr/>
        </p:nvSpPr>
        <p:spPr bwMode="auto">
          <a:xfrm>
            <a:off x="3902352" y="3656786"/>
            <a:ext cx="609600" cy="572569"/>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Preamble</a:t>
            </a:r>
          </a:p>
        </p:txBody>
      </p:sp>
      <p:sp>
        <p:nvSpPr>
          <p:cNvPr id="92" name="矩形 10"/>
          <p:cNvSpPr/>
          <p:nvPr/>
        </p:nvSpPr>
        <p:spPr bwMode="auto">
          <a:xfrm>
            <a:off x="4514860" y="3656785"/>
            <a:ext cx="1148943"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Verdana" charset="0"/>
                <a:ea typeface="ＭＳ Ｐゴシック" charset="0"/>
              </a:rPr>
              <a:t>UL </a:t>
            </a:r>
            <a:r>
              <a:rPr lang="en-US" altLang="zh-CN" sz="1000" dirty="0">
                <a:solidFill>
                  <a:prstClr val="black"/>
                </a:solidFill>
                <a:latin typeface="Times New Roman" pitchFamily="18" charset="0"/>
                <a:ea typeface="ＭＳ Ｐゴシック" charset="0"/>
              </a:rPr>
              <a:t>Data (STA 1)</a:t>
            </a:r>
          </a:p>
        </p:txBody>
      </p:sp>
      <p:sp>
        <p:nvSpPr>
          <p:cNvPr id="93" name="矩形 11"/>
          <p:cNvSpPr/>
          <p:nvPr/>
        </p:nvSpPr>
        <p:spPr bwMode="auto">
          <a:xfrm>
            <a:off x="4520803" y="3828235"/>
            <a:ext cx="1143000" cy="1714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a:t>
            </a:r>
          </a:p>
        </p:txBody>
      </p:sp>
      <p:sp>
        <p:nvSpPr>
          <p:cNvPr id="94" name="矩形 13"/>
          <p:cNvSpPr/>
          <p:nvPr/>
        </p:nvSpPr>
        <p:spPr bwMode="auto">
          <a:xfrm>
            <a:off x="4511953" y="3999685"/>
            <a:ext cx="1151850" cy="2286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Data </a:t>
            </a:r>
            <a:r>
              <a:rPr lang="en-US" altLang="zh-CN" sz="1000" dirty="0">
                <a:solidFill>
                  <a:prstClr val="black"/>
                </a:solidFill>
                <a:latin typeface="Verdana" charset="0"/>
                <a:ea typeface="ＭＳ Ｐゴシック" charset="0"/>
              </a:rPr>
              <a:t>(STA n)</a:t>
            </a:r>
            <a:endParaRPr lang="en-US" altLang="zh-CN" sz="1000" dirty="0">
              <a:solidFill>
                <a:prstClr val="black"/>
              </a:solidFill>
              <a:latin typeface="Times New Roman" pitchFamily="18" charset="0"/>
              <a:ea typeface="ＭＳ Ｐゴシック" charset="0"/>
            </a:endParaRPr>
          </a:p>
        </p:txBody>
      </p:sp>
      <p:sp>
        <p:nvSpPr>
          <p:cNvPr id="95" name="矩形 15"/>
          <p:cNvSpPr/>
          <p:nvPr/>
        </p:nvSpPr>
        <p:spPr bwMode="auto">
          <a:xfrm>
            <a:off x="5831264" y="3041045"/>
            <a:ext cx="685800" cy="57150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Multi-STA BA</a:t>
            </a:r>
          </a:p>
          <a:p>
            <a:pPr algn="ctr"/>
            <a:r>
              <a:rPr lang="en-US" altLang="zh-CN" sz="1000" dirty="0">
                <a:solidFill>
                  <a:prstClr val="black"/>
                </a:solidFill>
                <a:latin typeface="Times New Roman" pitchFamily="18" charset="0"/>
                <a:ea typeface="ＭＳ Ｐゴシック" charset="0"/>
              </a:rPr>
              <a:t>(STA 1-n)</a:t>
            </a:r>
          </a:p>
        </p:txBody>
      </p:sp>
      <p:sp>
        <p:nvSpPr>
          <p:cNvPr id="49" name="Date Placeholder 4">
            <a:extLst>
              <a:ext uri="{FF2B5EF4-FFF2-40B4-BE49-F238E27FC236}">
                <a16:creationId xmlns:a16="http://schemas.microsoft.com/office/drawing/2014/main" id="{92238017-D2A1-4B93-B0BB-B2EDF31314CE}"/>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50" name="Slide Number Placeholder 3">
            <a:extLst>
              <a:ext uri="{FF2B5EF4-FFF2-40B4-BE49-F238E27FC236}">
                <a16:creationId xmlns:a16="http://schemas.microsoft.com/office/drawing/2014/main" id="{1A176511-DA0D-4E9B-BD91-CF0C55C5A7F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791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802.11ax Data exchange sequences: Multi-user downlink</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In a VHT DL MU sequence acknowledgements are serialized</a:t>
            </a:r>
          </a:p>
          <a:p>
            <a:pPr>
              <a:buFont typeface="Arial" panose="020B0604020202020204" pitchFamily="34" charset="0"/>
              <a:buChar char="•"/>
            </a:pPr>
            <a:r>
              <a:rPr lang="en-US" sz="2000" dirty="0"/>
              <a:t>In an HE DL MU sequence acknowledgements are allocated UL resources and transmitted simultaneously</a:t>
            </a:r>
          </a:p>
        </p:txBody>
      </p:sp>
      <p:grpSp>
        <p:nvGrpSpPr>
          <p:cNvPr id="9" name="Group 8"/>
          <p:cNvGrpSpPr/>
          <p:nvPr/>
        </p:nvGrpSpPr>
        <p:grpSpPr>
          <a:xfrm>
            <a:off x="3638709" y="4410094"/>
            <a:ext cx="497101" cy="276040"/>
            <a:chOff x="2421305" y="4163720"/>
            <a:chExt cx="710144" cy="413013"/>
          </a:xfrm>
        </p:grpSpPr>
        <p:cxnSp>
          <p:nvCxnSpPr>
            <p:cNvPr id="10" name="Straight Arrow Connector 9"/>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11" name="Straight Connector 10"/>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p:cNvGrpSpPr/>
          <p:nvPr/>
        </p:nvGrpSpPr>
        <p:grpSpPr>
          <a:xfrm>
            <a:off x="5791200" y="4714794"/>
            <a:ext cx="843386" cy="767976"/>
            <a:chOff x="-274655" y="3237916"/>
            <a:chExt cx="1828800" cy="717968"/>
          </a:xfrm>
        </p:grpSpPr>
        <p:sp>
          <p:nvSpPr>
            <p:cNvPr id="17" name="Rectangle 16"/>
            <p:cNvSpPr/>
            <p:nvPr/>
          </p:nvSpPr>
          <p:spPr bwMode="auto">
            <a:xfrm>
              <a:off x="-274655" y="3776313"/>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#n </a:t>
              </a:r>
              <a:endParaRPr lang="ko-KR" altLang="en-US" sz="1000" dirty="0">
                <a:solidFill>
                  <a:prstClr val="black"/>
                </a:solidFill>
              </a:endParaRPr>
            </a:p>
          </p:txBody>
        </p:sp>
        <p:sp>
          <p:nvSpPr>
            <p:cNvPr id="18" name="Rectangle 17"/>
            <p:cNvSpPr/>
            <p:nvPr/>
          </p:nvSpPr>
          <p:spPr bwMode="auto">
            <a:xfrm>
              <a:off x="-274655" y="3598660"/>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 :</a:t>
              </a:r>
              <a:endParaRPr lang="ko-KR" altLang="en-US" sz="1000" dirty="0">
                <a:solidFill>
                  <a:prstClr val="black"/>
                </a:solidFill>
              </a:endParaRPr>
            </a:p>
          </p:txBody>
        </p:sp>
        <p:sp>
          <p:nvSpPr>
            <p:cNvPr id="19" name="Rectangle 18"/>
            <p:cNvSpPr/>
            <p:nvPr/>
          </p:nvSpPr>
          <p:spPr bwMode="auto">
            <a:xfrm>
              <a:off x="-274655" y="3415569"/>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#2 </a:t>
              </a:r>
              <a:endParaRPr lang="ko-KR" altLang="en-US" sz="1000" dirty="0">
                <a:solidFill>
                  <a:prstClr val="black"/>
                </a:solidFill>
              </a:endParaRPr>
            </a:p>
          </p:txBody>
        </p:sp>
        <p:sp>
          <p:nvSpPr>
            <p:cNvPr id="20" name="Rectangle 19"/>
            <p:cNvSpPr/>
            <p:nvPr/>
          </p:nvSpPr>
          <p:spPr bwMode="auto">
            <a:xfrm>
              <a:off x="-274655" y="3237916"/>
              <a:ext cx="1828800" cy="17957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#1 </a:t>
              </a:r>
              <a:endParaRPr lang="ko-KR" altLang="en-US" sz="1000" dirty="0">
                <a:solidFill>
                  <a:prstClr val="black"/>
                </a:solidFill>
              </a:endParaRPr>
            </a:p>
          </p:txBody>
        </p:sp>
      </p:grpSp>
      <p:sp>
        <p:nvSpPr>
          <p:cNvPr id="22" name="矩形 21"/>
          <p:cNvSpPr/>
          <p:nvPr/>
        </p:nvSpPr>
        <p:spPr bwMode="auto">
          <a:xfrm>
            <a:off x="4144476" y="2806428"/>
            <a:ext cx="512467"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Preamble</a:t>
            </a:r>
          </a:p>
        </p:txBody>
      </p:sp>
      <p:sp>
        <p:nvSpPr>
          <p:cNvPr id="23" name="矩形 22"/>
          <p:cNvSpPr/>
          <p:nvPr/>
        </p:nvSpPr>
        <p:spPr bwMode="auto">
          <a:xfrm>
            <a:off x="4660288" y="2813478"/>
            <a:ext cx="971490" cy="19137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Data (STA 1)</a:t>
            </a:r>
          </a:p>
        </p:txBody>
      </p:sp>
      <p:sp>
        <p:nvSpPr>
          <p:cNvPr id="24" name="矩形 23"/>
          <p:cNvSpPr/>
          <p:nvPr/>
        </p:nvSpPr>
        <p:spPr bwMode="auto">
          <a:xfrm>
            <a:off x="4661560" y="2991350"/>
            <a:ext cx="970219" cy="1804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a:t>
            </a:r>
          </a:p>
        </p:txBody>
      </p:sp>
      <p:sp>
        <p:nvSpPr>
          <p:cNvPr id="25" name="矩形 24"/>
          <p:cNvSpPr/>
          <p:nvPr/>
        </p:nvSpPr>
        <p:spPr bwMode="auto">
          <a:xfrm>
            <a:off x="4656942" y="3171828"/>
            <a:ext cx="974836" cy="2071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DL Data </a:t>
            </a:r>
            <a:r>
              <a:rPr lang="en-US" altLang="zh-CN" sz="1000" dirty="0">
                <a:solidFill>
                  <a:prstClr val="black"/>
                </a:solidFill>
                <a:latin typeface="Verdana" charset="0"/>
                <a:ea typeface="ＭＳ Ｐゴシック" charset="0"/>
              </a:rPr>
              <a:t>(STA 4)</a:t>
            </a:r>
            <a:endParaRPr lang="en-US" altLang="zh-CN" sz="1000" dirty="0">
              <a:solidFill>
                <a:prstClr val="black"/>
              </a:solidFill>
              <a:latin typeface="Times New Roman" pitchFamily="18" charset="0"/>
              <a:ea typeface="ＭＳ Ｐゴシック" charset="0"/>
            </a:endParaRPr>
          </a:p>
        </p:txBody>
      </p:sp>
      <p:sp>
        <p:nvSpPr>
          <p:cNvPr id="26" name="矩形 19"/>
          <p:cNvSpPr/>
          <p:nvPr/>
        </p:nvSpPr>
        <p:spPr bwMode="auto">
          <a:xfrm>
            <a:off x="6341382" y="2820332"/>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BAR</a:t>
            </a:r>
          </a:p>
        </p:txBody>
      </p:sp>
      <p:grpSp>
        <p:nvGrpSpPr>
          <p:cNvPr id="27" name="Group 26"/>
          <p:cNvGrpSpPr/>
          <p:nvPr/>
        </p:nvGrpSpPr>
        <p:grpSpPr>
          <a:xfrm>
            <a:off x="3635954" y="3092954"/>
            <a:ext cx="497101" cy="276040"/>
            <a:chOff x="2421305" y="4163720"/>
            <a:chExt cx="710144" cy="413013"/>
          </a:xfrm>
        </p:grpSpPr>
        <p:cxnSp>
          <p:nvCxnSpPr>
            <p:cNvPr id="28" name="Straight Arrow Connector 27"/>
            <p:cNvCxnSpPr/>
            <p:nvPr/>
          </p:nvCxnSpPr>
          <p:spPr bwMode="auto">
            <a:xfrm>
              <a:off x="2776377" y="4163720"/>
              <a:ext cx="71015" cy="170121"/>
            </a:xfrm>
            <a:prstGeom prst="straightConnector1">
              <a:avLst/>
            </a:prstGeom>
            <a:solidFill>
              <a:schemeClr val="accent1"/>
            </a:solidFill>
            <a:ln w="9525" cap="flat" cmpd="sng" algn="ctr">
              <a:solidFill>
                <a:schemeClr val="tx1"/>
              </a:solidFill>
              <a:prstDash val="dash"/>
              <a:round/>
              <a:headEnd type="none" w="med" len="med"/>
              <a:tailEnd type="arrow"/>
            </a:ln>
            <a:effectLst/>
          </p:spPr>
        </p:cxnSp>
        <p:cxnSp>
          <p:nvCxnSpPr>
            <p:cNvPr id="29" name="Straight Connector 28"/>
            <p:cNvCxnSpPr/>
            <p:nvPr/>
          </p:nvCxnSpPr>
          <p:spPr bwMode="auto">
            <a:xfrm>
              <a:off x="2563334" y="4358058"/>
              <a:ext cx="5681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H="1">
              <a:off x="2421305"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a:off x="2563334"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2705363"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2847391" y="4358058"/>
              <a:ext cx="142029" cy="2186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4" name="Straight Connector 33"/>
          <p:cNvCxnSpPr/>
          <p:nvPr/>
        </p:nvCxnSpPr>
        <p:spPr bwMode="auto">
          <a:xfrm>
            <a:off x="3511825" y="3385687"/>
            <a:ext cx="5969578" cy="19923"/>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5" name="Rectangle 34"/>
          <p:cNvSpPr/>
          <p:nvPr/>
        </p:nvSpPr>
        <p:spPr bwMode="auto">
          <a:xfrm>
            <a:off x="5668355" y="3422803"/>
            <a:ext cx="585217"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#1 </a:t>
            </a:r>
            <a:endParaRPr lang="ko-KR" altLang="en-US" sz="1000" dirty="0">
              <a:solidFill>
                <a:prstClr val="black"/>
              </a:solidFill>
            </a:endParaRPr>
          </a:p>
        </p:txBody>
      </p:sp>
      <p:sp>
        <p:nvSpPr>
          <p:cNvPr id="36" name="Rectangle 35"/>
          <p:cNvSpPr/>
          <p:nvPr/>
        </p:nvSpPr>
        <p:spPr bwMode="auto">
          <a:xfrm>
            <a:off x="6886800" y="3405609"/>
            <a:ext cx="585217"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#2 </a:t>
            </a:r>
            <a:endParaRPr lang="ko-KR" altLang="en-US" sz="1000" dirty="0">
              <a:solidFill>
                <a:prstClr val="black"/>
              </a:solidFill>
            </a:endParaRPr>
          </a:p>
        </p:txBody>
      </p:sp>
      <p:cxnSp>
        <p:nvCxnSpPr>
          <p:cNvPr id="37" name="Straight Connector 36"/>
          <p:cNvCxnSpPr/>
          <p:nvPr/>
        </p:nvCxnSpPr>
        <p:spPr bwMode="auto">
          <a:xfrm>
            <a:off x="7472016" y="3385139"/>
            <a:ext cx="823176" cy="0"/>
          </a:xfrm>
          <a:prstGeom prst="line">
            <a:avLst/>
          </a:prstGeom>
          <a:solidFill>
            <a:schemeClr val="accent1"/>
          </a:solidFill>
          <a:ln w="28575" cap="flat" cmpd="sng" algn="ctr">
            <a:solidFill>
              <a:schemeClr val="bg1"/>
            </a:solidFill>
            <a:prstDash val="dash"/>
            <a:round/>
            <a:headEnd type="none" w="med" len="med"/>
            <a:tailEnd type="none" w="med" len="med"/>
          </a:ln>
          <a:effectLst/>
        </p:spPr>
      </p:cxnSp>
      <p:sp>
        <p:nvSpPr>
          <p:cNvPr id="38" name="矩形 19"/>
          <p:cNvSpPr/>
          <p:nvPr/>
        </p:nvSpPr>
        <p:spPr bwMode="auto">
          <a:xfrm>
            <a:off x="8251765" y="2817284"/>
            <a:ext cx="457200"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BAR</a:t>
            </a:r>
          </a:p>
        </p:txBody>
      </p:sp>
      <p:sp>
        <p:nvSpPr>
          <p:cNvPr id="39" name="Rectangle 38"/>
          <p:cNvSpPr/>
          <p:nvPr/>
        </p:nvSpPr>
        <p:spPr bwMode="auto">
          <a:xfrm>
            <a:off x="8797183" y="3402561"/>
            <a:ext cx="684221" cy="38083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000" dirty="0">
                <a:solidFill>
                  <a:prstClr val="black"/>
                </a:solidFill>
              </a:rPr>
              <a:t>BA </a:t>
            </a:r>
            <a:r>
              <a:rPr lang="en-US" altLang="ko-KR" sz="1000" dirty="0">
                <a:solidFill>
                  <a:prstClr val="black"/>
                </a:solidFill>
                <a:latin typeface="Garamond" pitchFamily="18" charset="0"/>
              </a:rPr>
              <a:t>STA #4 </a:t>
            </a:r>
            <a:endParaRPr lang="ko-KR" altLang="en-US" sz="1000" dirty="0">
              <a:solidFill>
                <a:prstClr val="black"/>
              </a:solidFill>
            </a:endParaRPr>
          </a:p>
        </p:txBody>
      </p:sp>
      <p:cxnSp>
        <p:nvCxnSpPr>
          <p:cNvPr id="47" name="Straight Connector 46"/>
          <p:cNvCxnSpPr/>
          <p:nvPr/>
        </p:nvCxnSpPr>
        <p:spPr bwMode="auto">
          <a:xfrm>
            <a:off x="3572259" y="4689616"/>
            <a:ext cx="403105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8" name="矩形 21"/>
          <p:cNvSpPr/>
          <p:nvPr/>
        </p:nvSpPr>
        <p:spPr bwMode="auto">
          <a:xfrm>
            <a:off x="4151901" y="4126462"/>
            <a:ext cx="512467" cy="5725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Preamble</a:t>
            </a:r>
          </a:p>
        </p:txBody>
      </p:sp>
      <p:sp>
        <p:nvSpPr>
          <p:cNvPr id="49" name="矩形 22"/>
          <p:cNvSpPr/>
          <p:nvPr/>
        </p:nvSpPr>
        <p:spPr bwMode="auto">
          <a:xfrm>
            <a:off x="4667713" y="4133512"/>
            <a:ext cx="971490" cy="19137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a:r>
              <a:rPr lang="en-US" altLang="zh-CN" sz="1000" dirty="0">
                <a:solidFill>
                  <a:prstClr val="black"/>
                </a:solidFill>
                <a:latin typeface="Times New Roman" pitchFamily="18" charset="0"/>
                <a:ea typeface="ＭＳ Ｐゴシック" charset="0"/>
              </a:rPr>
              <a:t>DL Data (STA 1)</a:t>
            </a:r>
          </a:p>
        </p:txBody>
      </p:sp>
      <p:sp>
        <p:nvSpPr>
          <p:cNvPr id="50" name="矩形 23"/>
          <p:cNvSpPr/>
          <p:nvPr/>
        </p:nvSpPr>
        <p:spPr bwMode="auto">
          <a:xfrm>
            <a:off x="4668985" y="4311384"/>
            <a:ext cx="970219" cy="18047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a:t>
            </a:r>
          </a:p>
        </p:txBody>
      </p:sp>
      <p:sp>
        <p:nvSpPr>
          <p:cNvPr id="51" name="矩形 24"/>
          <p:cNvSpPr/>
          <p:nvPr/>
        </p:nvSpPr>
        <p:spPr bwMode="auto">
          <a:xfrm>
            <a:off x="4664367" y="4491862"/>
            <a:ext cx="974836" cy="207169"/>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algn="ctr" defTabSz="457200"/>
            <a:r>
              <a:rPr lang="en-US" altLang="zh-CN" sz="1000" dirty="0">
                <a:solidFill>
                  <a:prstClr val="black"/>
                </a:solidFill>
                <a:latin typeface="Times New Roman" pitchFamily="18" charset="0"/>
                <a:ea typeface="ＭＳ Ｐゴシック" charset="0"/>
              </a:rPr>
              <a:t>DL Data </a:t>
            </a:r>
            <a:r>
              <a:rPr lang="en-US" altLang="zh-CN" sz="1000" dirty="0">
                <a:solidFill>
                  <a:prstClr val="black"/>
                </a:solidFill>
                <a:latin typeface="Verdana" charset="0"/>
                <a:ea typeface="ＭＳ Ｐゴシック" charset="0"/>
              </a:rPr>
              <a:t>(STA 4)</a:t>
            </a:r>
            <a:endParaRPr lang="en-US" altLang="zh-CN" sz="1000" dirty="0">
              <a:solidFill>
                <a:prstClr val="black"/>
              </a:solidFill>
              <a:latin typeface="Times New Roman" pitchFamily="18" charset="0"/>
              <a:ea typeface="ＭＳ Ｐゴシック" charset="0"/>
            </a:endParaRPr>
          </a:p>
        </p:txBody>
      </p:sp>
      <p:sp>
        <p:nvSpPr>
          <p:cNvPr id="52" name="TextBox 51"/>
          <p:cNvSpPr txBox="1"/>
          <p:nvPr/>
        </p:nvSpPr>
        <p:spPr>
          <a:xfrm>
            <a:off x="2356025" y="3149805"/>
            <a:ext cx="657552"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VHT</a:t>
            </a:r>
          </a:p>
        </p:txBody>
      </p:sp>
      <p:sp>
        <p:nvSpPr>
          <p:cNvPr id="53" name="TextBox 52"/>
          <p:cNvSpPr txBox="1"/>
          <p:nvPr/>
        </p:nvSpPr>
        <p:spPr>
          <a:xfrm>
            <a:off x="2389949" y="4466945"/>
            <a:ext cx="503664" cy="369332"/>
          </a:xfrm>
          <a:prstGeom prst="rect">
            <a:avLst/>
          </a:prstGeom>
          <a:ln>
            <a:noFill/>
          </a:ln>
        </p:spPr>
        <p:txBody>
          <a:bodyPr wrap="none" rtlCol="0">
            <a:spAutoFit/>
          </a:bodyPr>
          <a:lstStyle/>
          <a:p>
            <a:pPr defTabSz="457200"/>
            <a:r>
              <a:rPr lang="en-US" dirty="0">
                <a:solidFill>
                  <a:prstClr val="black"/>
                </a:solidFill>
                <a:latin typeface="Verdana" charset="0"/>
                <a:ea typeface="ＭＳ Ｐゴシック" charset="0"/>
              </a:rPr>
              <a:t>HE</a:t>
            </a:r>
          </a:p>
        </p:txBody>
      </p:sp>
      <p:sp>
        <p:nvSpPr>
          <p:cNvPr id="42" name="Date Placeholder 4">
            <a:extLst>
              <a:ext uri="{FF2B5EF4-FFF2-40B4-BE49-F238E27FC236}">
                <a16:creationId xmlns:a16="http://schemas.microsoft.com/office/drawing/2014/main" id="{F980B8F5-99D4-48A9-87F6-58B27235E135}"/>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43" name="Slide Number Placeholder 3">
            <a:extLst>
              <a:ext uri="{FF2B5EF4-FFF2-40B4-BE49-F238E27FC236}">
                <a16:creationId xmlns:a16="http://schemas.microsoft.com/office/drawing/2014/main" id="{09125A3C-A8B2-4077-9E05-2C4F967A8ADD}"/>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400227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Uplink MU-MIMO</a:t>
            </a:r>
          </a:p>
        </p:txBody>
      </p:sp>
      <p:sp>
        <p:nvSpPr>
          <p:cNvPr id="3" name="Content Placeholder 2"/>
          <p:cNvSpPr>
            <a:spLocks noGrp="1"/>
          </p:cNvSpPr>
          <p:nvPr>
            <p:ph sz="quarter" idx="14"/>
          </p:nvPr>
        </p:nvSpPr>
        <p:spPr>
          <a:xfrm>
            <a:off x="487680" y="1510612"/>
            <a:ext cx="11101917" cy="1749387"/>
          </a:xfrm>
        </p:spPr>
        <p:txBody>
          <a:bodyPr>
            <a:normAutofit/>
          </a:bodyPr>
          <a:lstStyle/>
          <a:p>
            <a:pPr>
              <a:buFont typeface="Arial" panose="020B0604020202020204" pitchFamily="34" charset="0"/>
              <a:buChar char="•"/>
            </a:pPr>
            <a:r>
              <a:rPr lang="en-US" sz="2000" dirty="0"/>
              <a:t>UL MU-MIMO was initially considered in 802.11ac, but not included due to implementation concerns </a:t>
            </a:r>
          </a:p>
          <a:p>
            <a:pPr>
              <a:buFont typeface="Arial" panose="020B0604020202020204" pitchFamily="34" charset="0"/>
              <a:buChar char="•"/>
            </a:pPr>
            <a:r>
              <a:rPr lang="en-US" sz="2000" dirty="0"/>
              <a:t>Sounding frames, data frames, </a:t>
            </a:r>
            <a:r>
              <a:rPr lang="en-US" sz="2000" dirty="0" err="1"/>
              <a:t>etc</a:t>
            </a:r>
            <a:r>
              <a:rPr lang="en-US" sz="2000" dirty="0"/>
              <a:t> can be grouped among multiple users to reduce overhead and increase uplink response time</a:t>
            </a:r>
          </a:p>
          <a:p>
            <a:endParaRPr lang="en-US" dirty="0"/>
          </a:p>
        </p:txBody>
      </p:sp>
      <p:grpSp>
        <p:nvGrpSpPr>
          <p:cNvPr id="84" name="Group 83"/>
          <p:cNvGrpSpPr/>
          <p:nvPr/>
        </p:nvGrpSpPr>
        <p:grpSpPr>
          <a:xfrm>
            <a:off x="2731279" y="3528514"/>
            <a:ext cx="6614717" cy="2948486"/>
            <a:chOff x="1634426" y="2563450"/>
            <a:chExt cx="6614717" cy="2948486"/>
          </a:xfrm>
        </p:grpSpPr>
        <p:grpSp>
          <p:nvGrpSpPr>
            <p:cNvPr id="85" name="Group 84"/>
            <p:cNvGrpSpPr/>
            <p:nvPr/>
          </p:nvGrpSpPr>
          <p:grpSpPr>
            <a:xfrm>
              <a:off x="6169673" y="2907494"/>
              <a:ext cx="210179" cy="496561"/>
              <a:chOff x="6596495" y="3864983"/>
              <a:chExt cx="210179" cy="496561"/>
            </a:xfrm>
          </p:grpSpPr>
          <p:sp>
            <p:nvSpPr>
              <p:cNvPr id="157" name="Rounded Rectangle 156"/>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8" name="Straight Connector 157"/>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59" name="Flowchart: Connector 158"/>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60" name="Straight Connector 159"/>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61" name="Flowchart: Connector 160"/>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86" name="Group 85"/>
            <p:cNvGrpSpPr/>
            <p:nvPr/>
          </p:nvGrpSpPr>
          <p:grpSpPr>
            <a:xfrm>
              <a:off x="1634426" y="3793538"/>
              <a:ext cx="1016785" cy="568006"/>
              <a:chOff x="857912" y="3017023"/>
              <a:chExt cx="1016785" cy="568006"/>
            </a:xfrm>
          </p:grpSpPr>
          <p:sp>
            <p:nvSpPr>
              <p:cNvPr id="140" name="Rounded Rectangle 139"/>
              <p:cNvSpPr/>
              <p:nvPr/>
            </p:nvSpPr>
            <p:spPr bwMode="ltGray">
              <a:xfrm>
                <a:off x="857912" y="3309257"/>
                <a:ext cx="1016785" cy="275772"/>
              </a:xfrm>
              <a:prstGeom prst="roundRect">
                <a:avLst/>
              </a:prstGeom>
              <a:solidFill>
                <a:srgbClr val="004876">
                  <a:lumMod val="40000"/>
                  <a:lumOff val="60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1" name="Straight Connector 140"/>
              <p:cNvCxnSpPr/>
              <p:nvPr/>
            </p:nvCxnSpPr>
            <p:spPr>
              <a:xfrm flipV="1">
                <a:off x="930336"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2" name="Flowchart: Connector 141"/>
              <p:cNvSpPr/>
              <p:nvPr/>
            </p:nvSpPr>
            <p:spPr bwMode="ltGray">
              <a:xfrm>
                <a:off x="887479"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3" name="Straight Connector 142"/>
              <p:cNvCxnSpPr/>
              <p:nvPr/>
            </p:nvCxnSpPr>
            <p:spPr>
              <a:xfrm flipV="1">
                <a:off x="1179264"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4" name="Flowchart: Connector 143"/>
              <p:cNvSpPr/>
              <p:nvPr/>
            </p:nvSpPr>
            <p:spPr bwMode="ltGray">
              <a:xfrm>
                <a:off x="1136407"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5" name="Straight Connector 144"/>
              <p:cNvCxnSpPr/>
              <p:nvPr/>
            </p:nvCxnSpPr>
            <p:spPr>
              <a:xfrm flipV="1">
                <a:off x="1054800"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6" name="Flowchart: Connector 145"/>
              <p:cNvSpPr/>
              <p:nvPr/>
            </p:nvSpPr>
            <p:spPr bwMode="ltGray">
              <a:xfrm>
                <a:off x="1011943"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7" name="Straight Connector 146"/>
              <p:cNvCxnSpPr/>
              <p:nvPr/>
            </p:nvCxnSpPr>
            <p:spPr>
              <a:xfrm flipV="1">
                <a:off x="1303728"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48" name="Flowchart: Connector 147"/>
              <p:cNvSpPr/>
              <p:nvPr/>
            </p:nvSpPr>
            <p:spPr bwMode="ltGray">
              <a:xfrm>
                <a:off x="1260871"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49" name="Straight Connector 148"/>
              <p:cNvCxnSpPr/>
              <p:nvPr/>
            </p:nvCxnSpPr>
            <p:spPr>
              <a:xfrm flipV="1">
                <a:off x="1428192"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0" name="Flowchart: Connector 149"/>
              <p:cNvSpPr/>
              <p:nvPr/>
            </p:nvSpPr>
            <p:spPr bwMode="ltGray">
              <a:xfrm>
                <a:off x="1385335"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1" name="Straight Connector 150"/>
              <p:cNvCxnSpPr/>
              <p:nvPr/>
            </p:nvCxnSpPr>
            <p:spPr>
              <a:xfrm flipV="1">
                <a:off x="1677120"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2" name="Flowchart: Connector 151"/>
              <p:cNvSpPr/>
              <p:nvPr/>
            </p:nvSpPr>
            <p:spPr bwMode="ltGray">
              <a:xfrm>
                <a:off x="1634263"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3" name="Straight Connector 152"/>
              <p:cNvCxnSpPr/>
              <p:nvPr/>
            </p:nvCxnSpPr>
            <p:spPr>
              <a:xfrm flipV="1">
                <a:off x="1552656"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4" name="Flowchart: Connector 153"/>
              <p:cNvSpPr/>
              <p:nvPr/>
            </p:nvSpPr>
            <p:spPr bwMode="ltGray">
              <a:xfrm>
                <a:off x="1509799"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55" name="Straight Connector 154"/>
              <p:cNvCxnSpPr/>
              <p:nvPr/>
            </p:nvCxnSpPr>
            <p:spPr>
              <a:xfrm flipV="1">
                <a:off x="1801586" y="3098800"/>
                <a:ext cx="0" cy="217714"/>
              </a:xfrm>
              <a:prstGeom prst="line">
                <a:avLst/>
              </a:prstGeom>
              <a:solidFill>
                <a:srgbClr val="004876">
                  <a:lumMod val="40000"/>
                  <a:lumOff val="60000"/>
                </a:srgbClr>
              </a:solidFill>
              <a:ln w="19050" cap="flat" cmpd="sng" algn="ctr">
                <a:solidFill>
                  <a:srgbClr val="004876">
                    <a:lumMod val="75000"/>
                  </a:srgbClr>
                </a:solidFill>
                <a:prstDash val="solid"/>
                <a:miter lim="800000"/>
              </a:ln>
              <a:effectLst/>
            </p:spPr>
          </p:cxnSp>
          <p:sp>
            <p:nvSpPr>
              <p:cNvPr id="156" name="Flowchart: Connector 155"/>
              <p:cNvSpPr/>
              <p:nvPr/>
            </p:nvSpPr>
            <p:spPr bwMode="ltGray">
              <a:xfrm>
                <a:off x="1758729" y="3017023"/>
                <a:ext cx="85713" cy="81777"/>
              </a:xfrm>
              <a:prstGeom prst="flowChartConnector">
                <a:avLst/>
              </a:prstGeom>
              <a:solidFill>
                <a:srgbClr val="004876">
                  <a:lumMod val="75000"/>
                </a:srgbClr>
              </a:solidFill>
              <a:ln w="19050" cap="flat" cmpd="sng" algn="ctr">
                <a:solidFill>
                  <a:srgbClr val="004876">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pic>
          <p:nvPicPr>
            <p:cNvPr id="87" name="Picture 86"/>
            <p:cNvPicPr>
              <a:picLocks noChangeAspect="1"/>
            </p:cNvPicPr>
            <p:nvPr/>
          </p:nvPicPr>
          <p:blipFill rotWithShape="1">
            <a:blip r:embed="rId2">
              <a:extLst>
                <a:ext uri="{28A0092B-C50C-407E-A947-70E740481C1C}">
                  <a14:useLocalDpi xmlns:a14="http://schemas.microsoft.com/office/drawing/2010/main" val="0"/>
                </a:ext>
              </a:extLst>
            </a:blip>
            <a:srcRect l="15608" t="33676" r="19404" b="34274"/>
            <a:stretch/>
          </p:blipFill>
          <p:spPr>
            <a:xfrm flipH="1">
              <a:off x="2578098" y="2563450"/>
              <a:ext cx="3912195" cy="2948486"/>
            </a:xfrm>
            <a:prstGeom prst="rect">
              <a:avLst/>
            </a:prstGeom>
          </p:spPr>
        </p:pic>
        <p:grpSp>
          <p:nvGrpSpPr>
            <p:cNvPr id="88" name="Group 87"/>
            <p:cNvGrpSpPr/>
            <p:nvPr/>
          </p:nvGrpSpPr>
          <p:grpSpPr>
            <a:xfrm>
              <a:off x="6434296" y="3128283"/>
              <a:ext cx="210179" cy="496561"/>
              <a:chOff x="6596495" y="3864983"/>
              <a:chExt cx="210179" cy="496561"/>
            </a:xfrm>
          </p:grpSpPr>
          <p:sp>
            <p:nvSpPr>
              <p:cNvPr id="135" name="Rounded Rectangle 13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6" name="Straight Connector 13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37" name="Flowchart: Connector 13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8" name="Straight Connector 13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39" name="Flowchart: Connector 13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89" name="Group 88"/>
            <p:cNvGrpSpPr/>
            <p:nvPr/>
          </p:nvGrpSpPr>
          <p:grpSpPr>
            <a:xfrm>
              <a:off x="6703428" y="3323351"/>
              <a:ext cx="210179" cy="496561"/>
              <a:chOff x="6596495" y="3864983"/>
              <a:chExt cx="210179" cy="496561"/>
            </a:xfrm>
          </p:grpSpPr>
          <p:sp>
            <p:nvSpPr>
              <p:cNvPr id="130" name="Rounded Rectangle 129"/>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1" name="Straight Connector 130"/>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32" name="Flowchart: Connector 131"/>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33" name="Straight Connector 132"/>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34" name="Flowchart: Connector 133"/>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0" name="Group 89"/>
            <p:cNvGrpSpPr/>
            <p:nvPr/>
          </p:nvGrpSpPr>
          <p:grpSpPr>
            <a:xfrm>
              <a:off x="6969508" y="3512706"/>
              <a:ext cx="210179" cy="496561"/>
              <a:chOff x="6596495" y="3864983"/>
              <a:chExt cx="210179" cy="496561"/>
            </a:xfrm>
          </p:grpSpPr>
          <p:sp>
            <p:nvSpPr>
              <p:cNvPr id="125" name="Rounded Rectangle 12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6" name="Straight Connector 12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27" name="Flowchart: Connector 12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8" name="Straight Connector 12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29" name="Flowchart: Connector 12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1" name="Group 90"/>
            <p:cNvGrpSpPr/>
            <p:nvPr/>
          </p:nvGrpSpPr>
          <p:grpSpPr>
            <a:xfrm>
              <a:off x="7235588" y="3712583"/>
              <a:ext cx="210179" cy="496561"/>
              <a:chOff x="6596495" y="3864983"/>
              <a:chExt cx="210179" cy="496561"/>
            </a:xfrm>
          </p:grpSpPr>
          <p:sp>
            <p:nvSpPr>
              <p:cNvPr id="120" name="Rounded Rectangle 119"/>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1" name="Straight Connector 120"/>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22" name="Flowchart: Connector 121"/>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23" name="Straight Connector 122"/>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24" name="Flowchart: Connector 123"/>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2" name="Group 91"/>
            <p:cNvGrpSpPr/>
            <p:nvPr/>
          </p:nvGrpSpPr>
          <p:grpSpPr>
            <a:xfrm>
              <a:off x="7496228" y="3923288"/>
              <a:ext cx="210179" cy="496561"/>
              <a:chOff x="6596495" y="3864983"/>
              <a:chExt cx="210179" cy="496561"/>
            </a:xfrm>
          </p:grpSpPr>
          <p:sp>
            <p:nvSpPr>
              <p:cNvPr id="115" name="Rounded Rectangle 11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6" name="Straight Connector 11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17" name="Flowchart: Connector 11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8" name="Straight Connector 11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19" name="Flowchart: Connector 11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3" name="Group 92"/>
            <p:cNvGrpSpPr/>
            <p:nvPr/>
          </p:nvGrpSpPr>
          <p:grpSpPr>
            <a:xfrm>
              <a:off x="7767690" y="4098749"/>
              <a:ext cx="210179" cy="496561"/>
              <a:chOff x="6596495" y="3864983"/>
              <a:chExt cx="210179" cy="496561"/>
            </a:xfrm>
          </p:grpSpPr>
          <p:sp>
            <p:nvSpPr>
              <p:cNvPr id="110" name="Rounded Rectangle 109"/>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1" name="Straight Connector 110"/>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12" name="Flowchart: Connector 111"/>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13" name="Straight Connector 112"/>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14" name="Flowchart: Connector 113"/>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4" name="Group 93"/>
            <p:cNvGrpSpPr/>
            <p:nvPr/>
          </p:nvGrpSpPr>
          <p:grpSpPr>
            <a:xfrm>
              <a:off x="8038964" y="4282612"/>
              <a:ext cx="210179" cy="496561"/>
              <a:chOff x="6596495" y="3864983"/>
              <a:chExt cx="210179" cy="496561"/>
            </a:xfrm>
          </p:grpSpPr>
          <p:sp>
            <p:nvSpPr>
              <p:cNvPr id="105" name="Rounded Rectangle 104"/>
              <p:cNvSpPr/>
              <p:nvPr/>
            </p:nvSpPr>
            <p:spPr bwMode="ltGray">
              <a:xfrm>
                <a:off x="6596495" y="4085772"/>
                <a:ext cx="210179" cy="275772"/>
              </a:xfrm>
              <a:prstGeom prst="roundRect">
                <a:avLst/>
              </a:prstGeom>
              <a:solidFill>
                <a:srgbClr val="008375">
                  <a:lumMod val="60000"/>
                  <a:lumOff val="40000"/>
                </a:srgbClr>
              </a:solidFill>
              <a:ln w="19050" cap="flat" cmpd="sng" algn="ctr">
                <a:solidFill>
                  <a:srgbClr val="008375">
                    <a:lumMod val="75000"/>
                  </a:srgbClr>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06" name="Straight Connector 105"/>
              <p:cNvCxnSpPr/>
              <p:nvPr/>
            </p:nvCxnSpPr>
            <p:spPr>
              <a:xfrm flipV="1">
                <a:off x="6639354" y="3875315"/>
                <a:ext cx="0" cy="217714"/>
              </a:xfrm>
              <a:prstGeom prst="line">
                <a:avLst/>
              </a:prstGeom>
              <a:noFill/>
              <a:ln w="19050" cap="flat" cmpd="sng" algn="ctr">
                <a:solidFill>
                  <a:srgbClr val="008375"/>
                </a:solidFill>
                <a:prstDash val="solid"/>
                <a:miter lim="800000"/>
              </a:ln>
              <a:effectLst/>
            </p:spPr>
          </p:cxnSp>
          <p:sp>
            <p:nvSpPr>
              <p:cNvPr id="107" name="Flowchart: Connector 106"/>
              <p:cNvSpPr/>
              <p:nvPr/>
            </p:nvSpPr>
            <p:spPr bwMode="ltGray">
              <a:xfrm>
                <a:off x="6596497"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cxnSp>
            <p:nvCxnSpPr>
              <p:cNvPr id="108" name="Straight Connector 107"/>
              <p:cNvCxnSpPr/>
              <p:nvPr/>
            </p:nvCxnSpPr>
            <p:spPr>
              <a:xfrm flipV="1">
                <a:off x="6763818" y="3875315"/>
                <a:ext cx="0" cy="217714"/>
              </a:xfrm>
              <a:prstGeom prst="line">
                <a:avLst/>
              </a:prstGeom>
              <a:noFill/>
              <a:ln w="19050" cap="flat" cmpd="sng" algn="ctr">
                <a:solidFill>
                  <a:srgbClr val="008375"/>
                </a:solidFill>
                <a:prstDash val="solid"/>
                <a:miter lim="800000"/>
              </a:ln>
              <a:effectLst/>
            </p:spPr>
          </p:cxnSp>
          <p:sp>
            <p:nvSpPr>
              <p:cNvPr id="109" name="Flowchart: Connector 108"/>
              <p:cNvSpPr/>
              <p:nvPr/>
            </p:nvSpPr>
            <p:spPr bwMode="ltGray">
              <a:xfrm>
                <a:off x="6720961" y="3864983"/>
                <a:ext cx="85713" cy="81777"/>
              </a:xfrm>
              <a:prstGeom prst="flowChartConnector">
                <a:avLst/>
              </a:prstGeom>
              <a:solidFill>
                <a:srgbClr val="008375"/>
              </a:solidFill>
              <a:ln w="19050" cap="flat" cmpd="sng" algn="ctr">
                <a:solidFill>
                  <a:srgbClr val="008375"/>
                </a:solidFill>
                <a:prstDash val="solid"/>
                <a:miter lim="800000"/>
              </a:ln>
              <a:effectLst/>
            </p:spPr>
            <p:txBody>
              <a:bodyPr rtlCol="0" anchor="ctr"/>
              <a:lstStyle/>
              <a:p>
                <a:pPr marL="0" marR="0" lvl="0" indent="0" algn="ctr" defTabSz="685800" eaLnBrk="1" fontAlgn="auto" latinLnBrk="0" hangingPunct="1">
                  <a:lnSpc>
                    <a:spcPct val="90000"/>
                  </a:lnSpc>
                  <a:spcBef>
                    <a:spcPts val="0"/>
                  </a:spcBef>
                  <a:spcAft>
                    <a:spcPts val="0"/>
                  </a:spcAft>
                  <a:buClrTx/>
                  <a:buSzTx/>
                  <a:buFontTx/>
                  <a:buNone/>
                  <a:tabLst/>
                  <a:defRPr/>
                </a:pPr>
                <a:endParaRPr kumimoji="0" lang="en-GB" sz="1350" b="0" i="0" u="none" strike="noStrike" kern="0" cap="none" spc="0" normalizeH="0" baseline="0" noProof="0" dirty="0" err="1">
                  <a:ln>
                    <a:noFill/>
                  </a:ln>
                  <a:solidFill>
                    <a:prstClr val="white"/>
                  </a:solidFill>
                  <a:effectLst/>
                  <a:uLnTx/>
                  <a:uFillTx/>
                  <a:latin typeface="Arial"/>
                  <a:ea typeface="+mn-ea"/>
                  <a:cs typeface="+mn-cs"/>
                </a:endParaRPr>
              </a:p>
            </p:txBody>
          </p:sp>
        </p:grpSp>
        <p:grpSp>
          <p:nvGrpSpPr>
            <p:cNvPr id="95" name="Group 94"/>
            <p:cNvGrpSpPr/>
            <p:nvPr/>
          </p:nvGrpSpPr>
          <p:grpSpPr>
            <a:xfrm>
              <a:off x="3525470" y="3370726"/>
              <a:ext cx="1923093" cy="1396035"/>
              <a:chOff x="4315620" y="3266169"/>
              <a:chExt cx="1923093" cy="1396035"/>
            </a:xfrm>
          </p:grpSpPr>
          <p:cxnSp>
            <p:nvCxnSpPr>
              <p:cNvPr id="97" name="Straight Arrow Connector 96"/>
              <p:cNvCxnSpPr/>
              <p:nvPr/>
            </p:nvCxnSpPr>
            <p:spPr>
              <a:xfrm flipH="1" flipV="1">
                <a:off x="4315620" y="3266169"/>
                <a:ext cx="1843881" cy="842913"/>
              </a:xfrm>
              <a:prstGeom prst="straightConnector1">
                <a:avLst/>
              </a:prstGeom>
              <a:noFill/>
              <a:ln w="19050" cap="flat" cmpd="sng" algn="ctr">
                <a:solidFill>
                  <a:srgbClr val="008375"/>
                </a:solidFill>
                <a:prstDash val="solid"/>
                <a:miter lim="800000"/>
                <a:headEnd type="triangle"/>
                <a:tailEnd type="triangle"/>
              </a:ln>
              <a:effectLst/>
            </p:spPr>
          </p:cxnSp>
          <p:cxnSp>
            <p:nvCxnSpPr>
              <p:cNvPr id="98" name="Straight Arrow Connector 97"/>
              <p:cNvCxnSpPr/>
              <p:nvPr/>
            </p:nvCxnSpPr>
            <p:spPr>
              <a:xfrm flipH="1" flipV="1">
                <a:off x="4336933" y="3494259"/>
                <a:ext cx="1830208" cy="620161"/>
              </a:xfrm>
              <a:prstGeom prst="straightConnector1">
                <a:avLst/>
              </a:prstGeom>
              <a:noFill/>
              <a:ln w="19050" cap="flat" cmpd="sng" algn="ctr">
                <a:solidFill>
                  <a:srgbClr val="008375"/>
                </a:solidFill>
                <a:prstDash val="solid"/>
                <a:miter lim="800000"/>
                <a:headEnd type="triangle"/>
                <a:tailEnd type="triangle"/>
              </a:ln>
              <a:effectLst/>
            </p:spPr>
          </p:cxnSp>
          <p:cxnSp>
            <p:nvCxnSpPr>
              <p:cNvPr id="99" name="Straight Arrow Connector 98"/>
              <p:cNvCxnSpPr/>
              <p:nvPr/>
            </p:nvCxnSpPr>
            <p:spPr>
              <a:xfrm flipH="1" flipV="1">
                <a:off x="4342713" y="3691991"/>
                <a:ext cx="1831016" cy="422429"/>
              </a:xfrm>
              <a:prstGeom prst="straightConnector1">
                <a:avLst/>
              </a:prstGeom>
              <a:noFill/>
              <a:ln w="19050" cap="flat" cmpd="sng" algn="ctr">
                <a:solidFill>
                  <a:srgbClr val="008375"/>
                </a:solidFill>
                <a:prstDash val="solid"/>
                <a:miter lim="800000"/>
                <a:headEnd type="triangle"/>
                <a:tailEnd type="triangle"/>
              </a:ln>
              <a:effectLst/>
            </p:spPr>
          </p:cxnSp>
          <p:cxnSp>
            <p:nvCxnSpPr>
              <p:cNvPr id="100" name="Straight Arrow Connector 99"/>
              <p:cNvCxnSpPr/>
              <p:nvPr/>
            </p:nvCxnSpPr>
            <p:spPr>
              <a:xfrm flipH="1" flipV="1">
                <a:off x="4342176" y="3874923"/>
                <a:ext cx="1852709" cy="231851"/>
              </a:xfrm>
              <a:prstGeom prst="straightConnector1">
                <a:avLst/>
              </a:prstGeom>
              <a:noFill/>
              <a:ln w="19050" cap="flat" cmpd="sng" algn="ctr">
                <a:solidFill>
                  <a:srgbClr val="008375"/>
                </a:solidFill>
                <a:prstDash val="solid"/>
                <a:miter lim="800000"/>
                <a:headEnd type="triangle"/>
                <a:tailEnd type="triangle"/>
              </a:ln>
              <a:effectLst/>
            </p:spPr>
          </p:cxnSp>
          <p:cxnSp>
            <p:nvCxnSpPr>
              <p:cNvPr id="101" name="Straight Arrow Connector 100"/>
              <p:cNvCxnSpPr/>
              <p:nvPr/>
            </p:nvCxnSpPr>
            <p:spPr>
              <a:xfrm flipH="1" flipV="1">
                <a:off x="4334422" y="4085773"/>
                <a:ext cx="1874268" cy="21001"/>
              </a:xfrm>
              <a:prstGeom prst="straightConnector1">
                <a:avLst/>
              </a:prstGeom>
              <a:noFill/>
              <a:ln w="19050" cap="flat" cmpd="sng" algn="ctr">
                <a:solidFill>
                  <a:srgbClr val="008375"/>
                </a:solidFill>
                <a:prstDash val="solid"/>
                <a:miter lim="800000"/>
                <a:headEnd type="triangle"/>
                <a:tailEnd type="triangle"/>
              </a:ln>
              <a:effectLst/>
            </p:spPr>
          </p:cxnSp>
          <p:cxnSp>
            <p:nvCxnSpPr>
              <p:cNvPr id="102" name="Straight Arrow Connector 101"/>
              <p:cNvCxnSpPr/>
              <p:nvPr/>
            </p:nvCxnSpPr>
            <p:spPr>
              <a:xfrm flipH="1">
                <a:off x="4325521" y="4106774"/>
                <a:ext cx="1890923" cy="182933"/>
              </a:xfrm>
              <a:prstGeom prst="straightConnector1">
                <a:avLst/>
              </a:prstGeom>
              <a:noFill/>
              <a:ln w="19050" cap="flat" cmpd="sng" algn="ctr">
                <a:solidFill>
                  <a:srgbClr val="008375"/>
                </a:solidFill>
                <a:prstDash val="solid"/>
                <a:miter lim="800000"/>
                <a:headEnd type="triangle"/>
                <a:tailEnd type="triangle"/>
              </a:ln>
              <a:effectLst/>
            </p:spPr>
          </p:cxnSp>
          <p:cxnSp>
            <p:nvCxnSpPr>
              <p:cNvPr id="103" name="Straight Arrow Connector 102"/>
              <p:cNvCxnSpPr/>
              <p:nvPr/>
            </p:nvCxnSpPr>
            <p:spPr>
              <a:xfrm flipH="1">
                <a:off x="4325521" y="4106774"/>
                <a:ext cx="1913192" cy="386867"/>
              </a:xfrm>
              <a:prstGeom prst="straightConnector1">
                <a:avLst/>
              </a:prstGeom>
              <a:noFill/>
              <a:ln w="19050" cap="flat" cmpd="sng" algn="ctr">
                <a:solidFill>
                  <a:srgbClr val="008375"/>
                </a:solidFill>
                <a:prstDash val="solid"/>
                <a:miter lim="800000"/>
                <a:headEnd type="triangle"/>
                <a:tailEnd type="triangle"/>
              </a:ln>
              <a:effectLst/>
            </p:spPr>
          </p:cxnSp>
          <p:cxnSp>
            <p:nvCxnSpPr>
              <p:cNvPr id="104" name="Straight Arrow Connector 103"/>
              <p:cNvCxnSpPr/>
              <p:nvPr/>
            </p:nvCxnSpPr>
            <p:spPr>
              <a:xfrm flipH="1">
                <a:off x="4315620" y="4106774"/>
                <a:ext cx="1919023" cy="555430"/>
              </a:xfrm>
              <a:prstGeom prst="straightConnector1">
                <a:avLst/>
              </a:prstGeom>
              <a:noFill/>
              <a:ln w="19050" cap="flat" cmpd="sng" algn="ctr">
                <a:solidFill>
                  <a:srgbClr val="008375"/>
                </a:solidFill>
                <a:prstDash val="solid"/>
                <a:miter lim="800000"/>
                <a:headEnd type="triangle"/>
                <a:tailEnd type="triangle"/>
              </a:ln>
              <a:effectLst/>
            </p:spPr>
          </p:cxnSp>
        </p:grpSp>
        <p:sp>
          <p:nvSpPr>
            <p:cNvPr id="96" name="TextBox 95"/>
            <p:cNvSpPr txBox="1"/>
            <p:nvPr/>
          </p:nvSpPr>
          <p:spPr>
            <a:xfrm>
              <a:off x="3990210" y="4687869"/>
              <a:ext cx="914400" cy="264795"/>
            </a:xfrm>
            <a:prstGeom prst="rect">
              <a:avLst/>
            </a:prstGeom>
            <a:noFill/>
          </p:spPr>
          <p:txBody>
            <a:bodyPr wrap="none" lIns="0" tIns="0" rIns="0" bIns="0" rtlCol="0">
              <a:noAutofit/>
            </a:bodyPr>
            <a:lstStyle/>
            <a:p>
              <a:pPr marL="0" marR="0" lvl="0" indent="0" algn="ctr" defTabSz="685800" eaLnBrk="1" fontAlgn="auto" latinLnBrk="0" hangingPunct="1">
                <a:lnSpc>
                  <a:spcPct val="9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Arial"/>
                </a:rPr>
                <a:t>8x 1SS</a:t>
              </a:r>
              <a:endParaRPr kumimoji="0" lang="en-GB" sz="1350" b="0" i="0" u="none" strike="noStrike" kern="0" cap="none" spc="0" normalizeH="0" baseline="0" noProof="0" dirty="0">
                <a:ln>
                  <a:noFill/>
                </a:ln>
                <a:solidFill>
                  <a:prstClr val="black"/>
                </a:solidFill>
                <a:effectLst/>
                <a:uLnTx/>
                <a:uFillTx/>
                <a:latin typeface="Arial"/>
              </a:endParaRPr>
            </a:p>
          </p:txBody>
        </p:sp>
      </p:grpSp>
      <p:sp>
        <p:nvSpPr>
          <p:cNvPr id="83" name="Date Placeholder 4">
            <a:extLst>
              <a:ext uri="{FF2B5EF4-FFF2-40B4-BE49-F238E27FC236}">
                <a16:creationId xmlns:a16="http://schemas.microsoft.com/office/drawing/2014/main" id="{CC45E5B3-A3B5-4439-8668-38D7A90E2C36}"/>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162" name="Slide Number Placeholder 3">
            <a:extLst>
              <a:ext uri="{FF2B5EF4-FFF2-40B4-BE49-F238E27FC236}">
                <a16:creationId xmlns:a16="http://schemas.microsoft.com/office/drawing/2014/main" id="{69B7711A-CDCE-4FA4-B37D-0794D9A2E64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9002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features in 802.11ax will support improved outdoor operation</a:t>
            </a:r>
          </a:p>
        </p:txBody>
      </p:sp>
      <p:sp>
        <p:nvSpPr>
          <p:cNvPr id="5" name="Content Placeholder 4"/>
          <p:cNvSpPr>
            <a:spLocks noGrp="1"/>
          </p:cNvSpPr>
          <p:nvPr>
            <p:ph idx="1"/>
          </p:nvPr>
        </p:nvSpPr>
        <p:spPr/>
        <p:txBody>
          <a:bodyPr/>
          <a:lstStyle/>
          <a:p>
            <a:pPr lvl="1">
              <a:buFont typeface="Arial" panose="020B0604020202020204" pitchFamily="34" charset="0"/>
              <a:buChar char="•"/>
            </a:pPr>
            <a:r>
              <a:rPr lang="en-US" sz="2400" dirty="0"/>
              <a:t> Operates in higher delay spread channels than 802.11ac:</a:t>
            </a:r>
          </a:p>
          <a:p>
            <a:pPr lvl="2">
              <a:buFont typeface="Arial" panose="020B0604020202020204" pitchFamily="34" charset="0"/>
              <a:buChar char="•"/>
            </a:pPr>
            <a:r>
              <a:rPr lang="en-US" sz="2000" dirty="0"/>
              <a:t> 802.11ac GI options: 0.4 µs and 0.8 µs</a:t>
            </a:r>
          </a:p>
          <a:p>
            <a:pPr lvl="2">
              <a:buFont typeface="Arial" panose="020B0604020202020204" pitchFamily="34" charset="0"/>
              <a:buChar char="•"/>
            </a:pPr>
            <a:r>
              <a:rPr lang="en-US" sz="2000" dirty="0"/>
              <a:t> 802.11ax GI options: 0.8 µs, 1.6 µs and 3.2 µs</a:t>
            </a:r>
          </a:p>
          <a:p>
            <a:pPr lvl="2">
              <a:buFont typeface="Arial" panose="020B0604020202020204" pitchFamily="34" charset="0"/>
              <a:buChar char="•"/>
            </a:pPr>
            <a:r>
              <a:rPr lang="en-US" sz="2000" dirty="0"/>
              <a:t> GI overhead mitigated with longer OFDM symbol</a:t>
            </a:r>
          </a:p>
          <a:p>
            <a:pPr lvl="1">
              <a:buFont typeface="Arial" panose="020B0604020202020204" pitchFamily="34" charset="0"/>
              <a:buChar char="•"/>
            </a:pPr>
            <a:r>
              <a:rPr lang="en-US" sz="2400" dirty="0"/>
              <a:t> Preamble includes repeated L-SIG</a:t>
            </a:r>
          </a:p>
          <a:p>
            <a:pPr lvl="1">
              <a:buFont typeface="Arial" panose="020B0604020202020204" pitchFamily="34" charset="0"/>
              <a:buChar char="•"/>
            </a:pPr>
            <a:r>
              <a:rPr lang="en-US" sz="2400" dirty="0"/>
              <a:t> Extended range preamble includes repeated HE-SIG-A</a:t>
            </a:r>
          </a:p>
          <a:p>
            <a:pPr lvl="1">
              <a:buFont typeface="Arial" panose="020B0604020202020204" pitchFamily="34" charset="0"/>
              <a:buChar char="•"/>
            </a:pPr>
            <a:r>
              <a:rPr lang="en-US" sz="2400" dirty="0"/>
              <a:t> Dual carrier modulation improves robustness in Data field</a:t>
            </a:r>
          </a:p>
          <a:p>
            <a:endParaRPr lang="en-US" dirty="0"/>
          </a:p>
        </p:txBody>
      </p:sp>
      <p:sp>
        <p:nvSpPr>
          <p:cNvPr id="6" name="Date Placeholder 4">
            <a:extLst>
              <a:ext uri="{FF2B5EF4-FFF2-40B4-BE49-F238E27FC236}">
                <a16:creationId xmlns:a16="http://schemas.microsoft.com/office/drawing/2014/main" id="{24C3EB70-A00F-4D59-A4E8-892EBB00A5AC}"/>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7" name="Slide Number Placeholder 3">
            <a:extLst>
              <a:ext uri="{FF2B5EF4-FFF2-40B4-BE49-F238E27FC236}">
                <a16:creationId xmlns:a16="http://schemas.microsoft.com/office/drawing/2014/main" id="{14FF6462-697E-4C36-A87D-4AF04397D46F}"/>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250295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802.11ax meets the MAC/PHY requirements for 5G Indoor Hotspot test Environment defined by IMT-2020</a:t>
            </a:r>
            <a:endParaRPr lang="en-GB" dirty="0">
              <a:solidFill>
                <a:srgbClr val="0070C0"/>
              </a:solidFill>
            </a:endParaRPr>
          </a:p>
        </p:txBody>
      </p:sp>
      <p:sp>
        <p:nvSpPr>
          <p:cNvPr id="3" name="Content Placeholder 2"/>
          <p:cNvSpPr>
            <a:spLocks noGrp="1"/>
          </p:cNvSpPr>
          <p:nvPr>
            <p:ph sz="quarter" idx="14"/>
          </p:nvPr>
        </p:nvSpPr>
        <p:spPr>
          <a:xfrm>
            <a:off x="378166" y="1560672"/>
            <a:ext cx="11432495" cy="1182528"/>
          </a:xfrm>
        </p:spPr>
        <p:txBody>
          <a:bodyPr>
            <a:normAutofit/>
          </a:bodyPr>
          <a:lstStyle/>
          <a:p>
            <a:pPr>
              <a:buFont typeface="Arial" panose="020B0604020202020204" pitchFamily="34" charset="0"/>
              <a:buChar char="•"/>
            </a:pPr>
            <a:r>
              <a:rPr lang="en-GB" sz="2000" dirty="0"/>
              <a:t>Analysis and simulations confirm that performance of IEEE 802.11ax MAC/PHY meet or exceed 5G requirements for the 5G Indoor Hotspot use case</a:t>
            </a:r>
          </a:p>
          <a:p>
            <a:pPr>
              <a:buFont typeface="Arial" panose="020B0604020202020204" pitchFamily="34" charset="0"/>
              <a:buChar char="•"/>
            </a:pPr>
            <a:r>
              <a:rPr lang="en-US" sz="2000" dirty="0"/>
              <a:t>Similar studies are underway for the Dense Urban test environment</a:t>
            </a:r>
          </a:p>
          <a:p>
            <a:endParaRPr lang="en-GB" sz="2400" dirty="0"/>
          </a:p>
        </p:txBody>
      </p:sp>
      <p:graphicFrame>
        <p:nvGraphicFramePr>
          <p:cNvPr id="6" name="Table 5"/>
          <p:cNvGraphicFramePr>
            <a:graphicFrameLocks noGrp="1"/>
          </p:cNvGraphicFramePr>
          <p:nvPr/>
        </p:nvGraphicFramePr>
        <p:xfrm>
          <a:off x="762000" y="2743200"/>
          <a:ext cx="10668000" cy="3276598"/>
        </p:xfrm>
        <a:graphic>
          <a:graphicData uri="http://schemas.openxmlformats.org/drawingml/2006/table">
            <a:tbl>
              <a:tblPr firstRow="1" firstCol="1" bandRow="1">
                <a:tableStyleId>{69012ECD-51FC-41F1-AA8D-1B2483CD663E}</a:tableStyleId>
              </a:tblPr>
              <a:tblGrid>
                <a:gridCol w="435255">
                  <a:extLst>
                    <a:ext uri="{9D8B030D-6E8A-4147-A177-3AD203B41FA5}">
                      <a16:colId xmlns:a16="http://schemas.microsoft.com/office/drawing/2014/main" val="20000"/>
                    </a:ext>
                  </a:extLst>
                </a:gridCol>
                <a:gridCol w="2841955">
                  <a:extLst>
                    <a:ext uri="{9D8B030D-6E8A-4147-A177-3AD203B41FA5}">
                      <a16:colId xmlns:a16="http://schemas.microsoft.com/office/drawing/2014/main" val="20001"/>
                    </a:ext>
                  </a:extLst>
                </a:gridCol>
                <a:gridCol w="2233879">
                  <a:extLst>
                    <a:ext uri="{9D8B030D-6E8A-4147-A177-3AD203B41FA5}">
                      <a16:colId xmlns:a16="http://schemas.microsoft.com/office/drawing/2014/main" val="20002"/>
                    </a:ext>
                  </a:extLst>
                </a:gridCol>
                <a:gridCol w="2159203">
                  <a:extLst>
                    <a:ext uri="{9D8B030D-6E8A-4147-A177-3AD203B41FA5}">
                      <a16:colId xmlns:a16="http://schemas.microsoft.com/office/drawing/2014/main" val="20003"/>
                    </a:ext>
                  </a:extLst>
                </a:gridCol>
                <a:gridCol w="2997708">
                  <a:extLst>
                    <a:ext uri="{9D8B030D-6E8A-4147-A177-3AD203B41FA5}">
                      <a16:colId xmlns:a16="http://schemas.microsoft.com/office/drawing/2014/main" val="20004"/>
                    </a:ext>
                  </a:extLst>
                </a:gridCol>
              </a:tblGrid>
              <a:tr h="200968">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 </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Metric</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ITU-R Evaluation Method</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Minimum Requirement</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algn="l"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802.11ax Performance</a:t>
                      </a:r>
                      <a:endParaRPr lang="en-GB" sz="1100" b="1">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0"/>
                  </a:ext>
                </a:extLst>
              </a:tr>
              <a:tr h="217263">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1</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Peak data rate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20/10 Gbps</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a:t>
                      </a:r>
                      <a:r>
                        <a:rPr lang="fr-FR" sz="1100">
                          <a:effectLst/>
                        </a:rPr>
                        <a:t> </a:t>
                      </a:r>
                      <a:r>
                        <a:rPr lang="fr-FR" sz="1000">
                          <a:effectLst/>
                        </a:rPr>
                        <a:t>20.78 Gbps [Note 1]</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1"/>
                  </a:ext>
                </a:extLst>
              </a:tr>
              <a:tr h="5363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2</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Peak spectral efficiency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30/15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58.01 bits/s/Hz [Note 2]</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2"/>
                  </a:ext>
                </a:extLst>
              </a:tr>
              <a:tr h="58117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3</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User experienced data rate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Analytical for single band and single layer;</a:t>
                      </a:r>
                      <a:endParaRPr lang="en-GB" sz="11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 for multi-layer</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Not applicable for Indoor Hotspot</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Not applicable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3"/>
                  </a:ext>
                </a:extLst>
              </a:tr>
              <a:tr h="573032">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4</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000">
                          <a:effectLst/>
                        </a:rPr>
                        <a:t>5</a:t>
                      </a:r>
                      <a:r>
                        <a:rPr lang="en-GB" sz="1000" baseline="30000">
                          <a:effectLst/>
                        </a:rPr>
                        <a:t>th</a:t>
                      </a:r>
                      <a:r>
                        <a:rPr lang="en-GB" sz="1000">
                          <a:effectLst/>
                        </a:rPr>
                        <a:t> percentile user spectral efficiency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0.3/0.21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0.45/0.52 bits/s/Hz [Note 3]</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4"/>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5</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Average spectral efficiency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9/6.75 bits/s/Hz/TRxP</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9.82/13.7 bits/s/Hz/TRxP [Note 3]</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5"/>
                  </a:ext>
                </a:extLst>
              </a:tr>
              <a:tr h="363916">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6</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Area traffic capacity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 :</a:t>
                      </a:r>
                      <a:r>
                        <a:rPr lang="fr-FR" sz="1100">
                          <a:effectLst/>
                        </a:rPr>
                        <a:t> </a:t>
                      </a:r>
                      <a:r>
                        <a:rPr lang="fr-FR" sz="1000">
                          <a:effectLst/>
                        </a:rPr>
                        <a:t>10 Mbit/s/m</a:t>
                      </a:r>
                      <a:r>
                        <a:rPr lang="fr-FR" sz="1000" baseline="30000">
                          <a:effectLst/>
                        </a:rPr>
                        <a:t>2</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Required DL bandwidth = 170 MHz with 3 TRxP/site. [Note 4]</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6"/>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7</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Mobility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Simulation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UL : 1.5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UL : 9.4 bits/s/Hz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7"/>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8</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Bandwidth</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Inspection</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100 MHz, scalable</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20/40/80/80+80/160 MHz</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8"/>
                  </a:ext>
                </a:extLst>
              </a:tr>
              <a:tr h="20096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9</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User plane latency</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Analytical</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4 ms</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fr-FR" sz="1000">
                          <a:effectLst/>
                        </a:rPr>
                        <a:t>DL/UL : 80 us [Note 5]</a:t>
                      </a:r>
                      <a:endParaRPr lang="en-GB" sz="1100">
                        <a:effectLst/>
                        <a:latin typeface="Times New Roman" panose="02020603050405020304" pitchFamily="18" charset="0"/>
                        <a:ea typeface="Times New Roman" panose="02020603050405020304" pitchFamily="18" charset="0"/>
                      </a:endParaRPr>
                    </a:p>
                  </a:txBody>
                  <a:tcPr marL="64770" marR="64770" marT="17780" marB="17780" anchor="ctr"/>
                </a:tc>
                <a:extLst>
                  <a:ext uri="{0D108BD9-81ED-4DB2-BD59-A6C34878D82A}">
                    <a16:rowId xmlns:a16="http://schemas.microsoft.com/office/drawing/2014/main" val="10009"/>
                  </a:ext>
                </a:extLst>
              </a:tr>
            </a:tbl>
          </a:graphicData>
        </a:graphic>
      </p:graphicFrame>
      <p:sp>
        <p:nvSpPr>
          <p:cNvPr id="7" name="Date Placeholder 4">
            <a:extLst>
              <a:ext uri="{FF2B5EF4-FFF2-40B4-BE49-F238E27FC236}">
                <a16:creationId xmlns:a16="http://schemas.microsoft.com/office/drawing/2014/main" id="{170DB74A-0AA6-4482-868B-E6880FE301F1}"/>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8" name="Slide Number Placeholder 3">
            <a:extLst>
              <a:ext uri="{FF2B5EF4-FFF2-40B4-BE49-F238E27FC236}">
                <a16:creationId xmlns:a16="http://schemas.microsoft.com/office/drawing/2014/main" id="{86F45C0C-4C0C-4BB1-B63E-3A76A00398D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08342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p:cNvSpPr>
            <a:spLocks noChangeArrowheads="1"/>
          </p:cNvSpPr>
          <p:nvPr/>
        </p:nvSpPr>
        <p:spPr bwMode="auto">
          <a:xfrm>
            <a:off x="1371600" y="2747277"/>
            <a:ext cx="4330698" cy="3250846"/>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15925" indent="-242888"/>
            <a:r>
              <a:rPr lang="en-GB" sz="1800" dirty="0">
                <a:solidFill>
                  <a:schemeClr val="bg1"/>
                </a:solidFill>
              </a:rPr>
              <a:t>Use Cases:</a:t>
            </a:r>
          </a:p>
          <a:p>
            <a:pPr marL="358775" lvl="1" indent="-185738">
              <a:buClr>
                <a:schemeClr val="bg1"/>
              </a:buClr>
              <a:buFont typeface="Arial" panose="020B0604020202020204" pitchFamily="34" charset="0"/>
              <a:buChar char="•"/>
            </a:pPr>
            <a:r>
              <a:rPr lang="en-GB" sz="1800" dirty="0">
                <a:solidFill>
                  <a:schemeClr val="bg1"/>
                </a:solidFill>
              </a:rPr>
              <a:t>Ultra-Short Range</a:t>
            </a:r>
          </a:p>
          <a:p>
            <a:pPr marL="358775" lvl="1" indent="-185738">
              <a:buClr>
                <a:schemeClr val="bg1"/>
              </a:buClr>
              <a:buFont typeface="Arial" panose="020B0604020202020204" pitchFamily="34" charset="0"/>
              <a:buChar char="•"/>
            </a:pPr>
            <a:r>
              <a:rPr lang="en-GB" sz="1800" dirty="0">
                <a:solidFill>
                  <a:schemeClr val="bg1"/>
                </a:solidFill>
              </a:rPr>
              <a:t>8K UHD - Smart Home</a:t>
            </a:r>
          </a:p>
          <a:p>
            <a:pPr marL="358775" lvl="1" indent="-185738">
              <a:buClr>
                <a:schemeClr val="bg1"/>
              </a:buClr>
              <a:buFont typeface="Arial" panose="020B0604020202020204" pitchFamily="34" charset="0"/>
              <a:buChar char="•"/>
            </a:pPr>
            <a:r>
              <a:rPr lang="en-GB" sz="1800" dirty="0">
                <a:solidFill>
                  <a:schemeClr val="bg1"/>
                </a:solidFill>
              </a:rPr>
              <a:t>AR/VR and wearables</a:t>
            </a:r>
          </a:p>
          <a:p>
            <a:pPr marL="358775" lvl="1" indent="-185738">
              <a:buClr>
                <a:schemeClr val="bg1"/>
              </a:buClr>
              <a:buFont typeface="Arial" panose="020B0604020202020204" pitchFamily="34" charset="0"/>
              <a:buChar char="•"/>
            </a:pPr>
            <a:r>
              <a:rPr lang="en-GB" sz="1800" dirty="0">
                <a:solidFill>
                  <a:schemeClr val="bg1"/>
                </a:solidFill>
              </a:rPr>
              <a:t>Data </a:t>
            </a:r>
            <a:r>
              <a:rPr lang="en-GB" sz="1800" dirty="0" err="1">
                <a:solidFill>
                  <a:schemeClr val="bg1"/>
                </a:solidFill>
              </a:rPr>
              <a:t>Center</a:t>
            </a:r>
            <a:r>
              <a:rPr lang="en-GB" sz="1800" dirty="0">
                <a:solidFill>
                  <a:schemeClr val="bg1"/>
                </a:solidFill>
              </a:rPr>
              <a:t> Inter Rack connectivity</a:t>
            </a:r>
          </a:p>
          <a:p>
            <a:pPr marL="358775" lvl="1" indent="-185738">
              <a:buClr>
                <a:schemeClr val="bg1"/>
              </a:buClr>
              <a:buFont typeface="Arial" panose="020B0604020202020204" pitchFamily="34" charset="0"/>
              <a:buChar char="•"/>
            </a:pPr>
            <a:r>
              <a:rPr lang="en-GB" sz="1800" dirty="0">
                <a:solidFill>
                  <a:schemeClr val="bg1"/>
                </a:solidFill>
              </a:rPr>
              <a:t>Video / Mass-Data distribution</a:t>
            </a:r>
          </a:p>
          <a:p>
            <a:pPr marL="358775" lvl="1" indent="-185738">
              <a:buClr>
                <a:schemeClr val="bg1"/>
              </a:buClr>
              <a:buFont typeface="Arial" panose="020B0604020202020204" pitchFamily="34" charset="0"/>
              <a:buChar char="•"/>
            </a:pPr>
            <a:r>
              <a:rPr lang="en-GB" sz="1800" dirty="0">
                <a:solidFill>
                  <a:schemeClr val="bg1"/>
                </a:solidFill>
              </a:rPr>
              <a:t>Mobile Offloading and MBO</a:t>
            </a:r>
          </a:p>
          <a:p>
            <a:pPr marL="358775" lvl="1" indent="-185738">
              <a:buClr>
                <a:schemeClr val="bg1"/>
              </a:buClr>
              <a:buFont typeface="Arial" panose="020B0604020202020204" pitchFamily="34" charset="0"/>
              <a:buChar char="•"/>
            </a:pPr>
            <a:r>
              <a:rPr lang="en-GB" sz="1800" dirty="0">
                <a:solidFill>
                  <a:schemeClr val="bg1"/>
                </a:solidFill>
              </a:rPr>
              <a:t>Mobile </a:t>
            </a:r>
            <a:r>
              <a:rPr lang="en-GB" sz="1800" dirty="0" err="1">
                <a:solidFill>
                  <a:schemeClr val="bg1"/>
                </a:solidFill>
              </a:rPr>
              <a:t>Fronthauling</a:t>
            </a:r>
            <a:endParaRPr lang="en-GB" sz="1800" dirty="0">
              <a:solidFill>
                <a:schemeClr val="bg1"/>
              </a:solidFill>
            </a:endParaRPr>
          </a:p>
          <a:p>
            <a:pPr marL="358775" lvl="1" indent="-185738">
              <a:buClr>
                <a:schemeClr val="bg1"/>
              </a:buClr>
              <a:buFont typeface="Arial" panose="020B0604020202020204" pitchFamily="34" charset="0"/>
              <a:buChar char="•"/>
            </a:pPr>
            <a:r>
              <a:rPr lang="en-GB" sz="1800" dirty="0">
                <a:solidFill>
                  <a:schemeClr val="bg1"/>
                </a:solidFill>
              </a:rPr>
              <a:t>Wireless Backhauling (w. multi-hop)</a:t>
            </a:r>
          </a:p>
          <a:p>
            <a:pPr marL="358775" lvl="1" indent="-185738">
              <a:buClr>
                <a:schemeClr val="bg1"/>
              </a:buClr>
              <a:buFont typeface="Arial" panose="020B0604020202020204" pitchFamily="34" charset="0"/>
              <a:buChar char="•"/>
            </a:pPr>
            <a:r>
              <a:rPr lang="en-GB" sz="1800" dirty="0">
                <a:solidFill>
                  <a:schemeClr val="bg1"/>
                </a:solidFill>
              </a:rPr>
              <a:t>Office Docking</a:t>
            </a:r>
          </a:p>
          <a:p>
            <a:pPr marL="358775" lvl="1" indent="-185738">
              <a:buClr>
                <a:schemeClr val="bg1"/>
              </a:buClr>
              <a:buFont typeface="Arial" panose="020B0604020202020204" pitchFamily="34" charset="0"/>
              <a:buChar char="•"/>
            </a:pPr>
            <a:r>
              <a:rPr lang="en-GB" sz="1800" dirty="0">
                <a:solidFill>
                  <a:schemeClr val="bg1"/>
                </a:solidFill>
              </a:rPr>
              <a:t>Fixed Wireless</a:t>
            </a:r>
          </a:p>
        </p:txBody>
      </p:sp>
      <p:sp>
        <p:nvSpPr>
          <p:cNvPr id="6" name="Rounded Rectangle 5"/>
          <p:cNvSpPr>
            <a:spLocks noChangeArrowheads="1"/>
          </p:cNvSpPr>
          <p:nvPr/>
        </p:nvSpPr>
        <p:spPr bwMode="auto">
          <a:xfrm>
            <a:off x="6817896" y="2734799"/>
            <a:ext cx="4002504" cy="3246006"/>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88950" indent="-315913" defTabSz="457200"/>
            <a:r>
              <a:rPr lang="en-GB" sz="1600" kern="0" dirty="0">
                <a:solidFill>
                  <a:prstClr val="white"/>
                </a:solidFill>
              </a:rPr>
              <a:t>Key additions :</a:t>
            </a:r>
          </a:p>
          <a:p>
            <a:pPr marL="358775" lvl="1" indent="-185738" defTabSz="260350">
              <a:buClr>
                <a:prstClr val="white"/>
              </a:buClr>
              <a:buFont typeface="Arial" panose="020B0604020202020204" pitchFamily="34" charset="0"/>
              <a:buChar char="•"/>
            </a:pPr>
            <a:r>
              <a:rPr lang="en-GB" sz="1600" kern="0" dirty="0">
                <a:solidFill>
                  <a:prstClr val="white"/>
                </a:solidFill>
              </a:rPr>
              <a:t>SU/ MU MIMO, up to 8 spatial streams</a:t>
            </a:r>
          </a:p>
          <a:p>
            <a:pPr marL="358775" lvl="1" indent="-185738" defTabSz="260350">
              <a:buClr>
                <a:prstClr val="white"/>
              </a:buClr>
              <a:buFont typeface="Arial" panose="020B0604020202020204" pitchFamily="34" charset="0"/>
              <a:buChar char="•"/>
            </a:pPr>
            <a:r>
              <a:rPr lang="en-GB" sz="1600" kern="0" dirty="0">
                <a:solidFill>
                  <a:prstClr val="white"/>
                </a:solidFill>
              </a:rPr>
              <a:t>Channel bonding</a:t>
            </a:r>
          </a:p>
          <a:p>
            <a:pPr marL="358775" lvl="1" indent="-185738" defTabSz="260350">
              <a:buClr>
                <a:prstClr val="white"/>
              </a:buClr>
              <a:buFont typeface="Arial" panose="020B0604020202020204" pitchFamily="34" charset="0"/>
              <a:buChar char="•"/>
            </a:pPr>
            <a:r>
              <a:rPr lang="en-GB" sz="1600" kern="0" dirty="0">
                <a:solidFill>
                  <a:prstClr val="white"/>
                </a:solidFill>
              </a:rPr>
              <a:t>Channel aggregation</a:t>
            </a:r>
          </a:p>
          <a:p>
            <a:pPr marL="358775" lvl="1" indent="-185738" defTabSz="260350">
              <a:buClr>
                <a:prstClr val="white"/>
              </a:buClr>
              <a:buFont typeface="Arial" panose="020B0604020202020204" pitchFamily="34" charset="0"/>
              <a:buChar char="•"/>
            </a:pPr>
            <a:r>
              <a:rPr lang="en-GB" sz="1600" kern="0" dirty="0">
                <a:solidFill>
                  <a:prstClr val="white"/>
                </a:solidFill>
              </a:rPr>
              <a:t>Non-uniform constellation modulation</a:t>
            </a:r>
          </a:p>
          <a:p>
            <a:pPr marL="358775" lvl="1" indent="-185738" defTabSz="260350">
              <a:buClr>
                <a:prstClr val="white"/>
              </a:buClr>
              <a:buFont typeface="Arial" panose="020B0604020202020204" pitchFamily="34" charset="0"/>
              <a:buChar char="•"/>
            </a:pPr>
            <a:r>
              <a:rPr lang="en-GB" sz="1600" kern="0" dirty="0">
                <a:solidFill>
                  <a:prstClr val="white"/>
                </a:solidFill>
              </a:rPr>
              <a:t>Advanced power saving features</a:t>
            </a:r>
          </a:p>
          <a:p>
            <a:pPr marL="173037" lvl="1" indent="0" defTabSz="260350">
              <a:buClr>
                <a:prstClr val="white"/>
              </a:buClr>
            </a:pPr>
            <a:endParaRPr lang="en-GB" sz="1600" kern="0" dirty="0">
              <a:solidFill>
                <a:prstClr val="white"/>
              </a:solidFill>
            </a:endParaRPr>
          </a:p>
        </p:txBody>
      </p:sp>
      <p:sp>
        <p:nvSpPr>
          <p:cNvPr id="3" name="Title 2"/>
          <p:cNvSpPr>
            <a:spLocks noGrp="1"/>
          </p:cNvSpPr>
          <p:nvPr>
            <p:ph type="title"/>
          </p:nvPr>
        </p:nvSpPr>
        <p:spPr>
          <a:xfrm>
            <a:off x="524934" y="591029"/>
            <a:ext cx="10828865" cy="551971"/>
          </a:xfrm>
        </p:spPr>
        <p:txBody>
          <a:bodyPr>
            <a:normAutofit fontScale="90000"/>
          </a:bodyPr>
          <a:lstStyle/>
          <a:p>
            <a:r>
              <a:rPr lang="en-GB" b="1" dirty="0"/>
              <a:t>802.11ay</a:t>
            </a:r>
            <a:r>
              <a:rPr lang="en-GB" dirty="0"/>
              <a:t> </a:t>
            </a:r>
            <a:r>
              <a:rPr lang="en-US" dirty="0"/>
              <a:t>is defining next generation 60 GHz: increased throughput and range</a:t>
            </a:r>
            <a:br>
              <a:rPr lang="en-GB" dirty="0"/>
            </a:br>
            <a:br>
              <a:rPr lang="en-US" dirty="0"/>
            </a:br>
            <a:endParaRPr lang="en-GB" dirty="0"/>
          </a:p>
        </p:txBody>
      </p:sp>
      <p:sp>
        <p:nvSpPr>
          <p:cNvPr id="2" name="TextBox 1"/>
          <p:cNvSpPr txBox="1"/>
          <p:nvPr/>
        </p:nvSpPr>
        <p:spPr>
          <a:xfrm>
            <a:off x="524934" y="1570901"/>
            <a:ext cx="5723465" cy="914400"/>
          </a:xfrm>
          <a:prstGeom prst="rect">
            <a:avLst/>
          </a:prstGeom>
          <a:noFill/>
        </p:spPr>
        <p:txBody>
          <a:bodyPr wrap="none" lIns="0" tIns="0" rIns="0" bIns="0" rtlCol="0">
            <a:noAutofit/>
          </a:bodyPr>
          <a:lstStyle/>
          <a:p>
            <a:pPr marL="342900" indent="-342900">
              <a:lnSpc>
                <a:spcPct val="90000"/>
              </a:lnSpc>
              <a:buFont typeface="Arial" panose="020B0604020202020204" pitchFamily="34" charset="0"/>
              <a:buChar char="•"/>
            </a:pPr>
            <a:r>
              <a:rPr lang="en-US" sz="2200" dirty="0"/>
              <a:t>20Gbps+ rates are defined</a:t>
            </a:r>
          </a:p>
          <a:p>
            <a:pPr marL="342900" indent="-342900">
              <a:lnSpc>
                <a:spcPct val="90000"/>
              </a:lnSpc>
              <a:buFont typeface="Arial" panose="020B0604020202020204" pitchFamily="34" charset="0"/>
              <a:buChar char="•"/>
            </a:pPr>
            <a:r>
              <a:rPr lang="en-US" sz="2200" dirty="0"/>
              <a:t>License- Exempt bands above 45Gbps</a:t>
            </a:r>
          </a:p>
          <a:p>
            <a:pPr marL="342900" indent="-342900">
              <a:lnSpc>
                <a:spcPct val="90000"/>
              </a:lnSpc>
              <a:buFont typeface="Arial" panose="020B0604020202020204" pitchFamily="34" charset="0"/>
              <a:buChar char="•"/>
            </a:pPr>
            <a:r>
              <a:rPr lang="en-US" sz="2200" dirty="0"/>
              <a:t>Completion in 2020; First chipsets announced</a:t>
            </a:r>
          </a:p>
          <a:p>
            <a:pPr>
              <a:lnSpc>
                <a:spcPct val="90000"/>
              </a:lnSpc>
            </a:pPr>
            <a:endParaRPr lang="en-US" dirty="0"/>
          </a:p>
          <a:p>
            <a:pPr>
              <a:lnSpc>
                <a:spcPct val="90000"/>
              </a:lnSpc>
            </a:pPr>
            <a:endParaRPr lang="en-GB" dirty="0"/>
          </a:p>
        </p:txBody>
      </p:sp>
      <p:sp>
        <p:nvSpPr>
          <p:cNvPr id="8" name="Slide Number Placeholder 3">
            <a:extLst>
              <a:ext uri="{FF2B5EF4-FFF2-40B4-BE49-F238E27FC236}">
                <a16:creationId xmlns:a16="http://schemas.microsoft.com/office/drawing/2014/main" id="{BBF83E52-E9CB-4639-8D58-CD7087402C2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28</a:t>
            </a:fld>
            <a:endParaRPr lang="en-US" dirty="0">
              <a:solidFill>
                <a:prstClr val="black">
                  <a:tint val="75000"/>
                </a:prstClr>
              </a:solidFill>
            </a:endParaRPr>
          </a:p>
        </p:txBody>
      </p:sp>
      <p:sp>
        <p:nvSpPr>
          <p:cNvPr id="9" name="Date Placeholder 4">
            <a:extLst>
              <a:ext uri="{FF2B5EF4-FFF2-40B4-BE49-F238E27FC236}">
                <a16:creationId xmlns:a16="http://schemas.microsoft.com/office/drawing/2014/main" id="{BB377F10-9C04-43A1-B4F5-C8B8A8ACBF6A}"/>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52815538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558112"/>
            <a:ext cx="10969943" cy="584888"/>
          </a:xfrm>
        </p:spPr>
        <p:txBody>
          <a:bodyPr/>
          <a:lstStyle/>
          <a:p>
            <a:r>
              <a:rPr lang="en-US" dirty="0"/>
              <a:t>60 GHz Fixed Wireless Use Case: Affordable 5G Performance </a:t>
            </a:r>
          </a:p>
        </p:txBody>
      </p:sp>
      <p:sp>
        <p:nvSpPr>
          <p:cNvPr id="19" name="TextBox 18"/>
          <p:cNvSpPr txBox="1"/>
          <p:nvPr/>
        </p:nvSpPr>
        <p:spPr>
          <a:xfrm>
            <a:off x="838200" y="5791200"/>
            <a:ext cx="3124200" cy="685800"/>
          </a:xfrm>
          <a:prstGeom prst="rect">
            <a:avLst/>
          </a:prstGeom>
          <a:noFill/>
        </p:spPr>
        <p:txBody>
          <a:bodyPr wrap="none" lIns="0" tIns="0" rIns="0" bIns="0" rtlCol="0">
            <a:noAutofit/>
          </a:bodyPr>
          <a:lstStyle/>
          <a:p>
            <a:pPr>
              <a:lnSpc>
                <a:spcPct val="90000"/>
              </a:lnSpc>
            </a:pPr>
            <a:r>
              <a:rPr lang="en-US" dirty="0"/>
              <a:t>https://www.fiercewireless.com/wireless/60-ghz-band-particularly-appealing-for-fixed-wireless-report</a:t>
            </a:r>
          </a:p>
        </p:txBody>
      </p:sp>
      <p:sp>
        <p:nvSpPr>
          <p:cNvPr id="26" name="Rectangle 25"/>
          <p:cNvSpPr/>
          <p:nvPr/>
        </p:nvSpPr>
        <p:spPr>
          <a:xfrm>
            <a:off x="857922" y="1555537"/>
            <a:ext cx="8763000" cy="4247317"/>
          </a:xfrm>
          <a:prstGeom prst="rect">
            <a:avLst/>
          </a:prstGeom>
        </p:spPr>
        <p:txBody>
          <a:bodyPr wrap="square">
            <a:spAutoFit/>
          </a:bodyPr>
          <a:lstStyle/>
          <a:p>
            <a:r>
              <a:rPr lang="en-US" dirty="0"/>
              <a:t>“the 14 GHz of contiguous spectrum in the band offers more bandwidth than any other licensed or unlicensed </a:t>
            </a:r>
            <a:r>
              <a:rPr lang="en-US" dirty="0" err="1"/>
              <a:t>mmWave</a:t>
            </a:r>
            <a:r>
              <a:rPr lang="en-US" dirty="0"/>
              <a:t> band. Further, the 60 GHz band has chipsets and technology currently available on the commercial market.”</a:t>
            </a:r>
          </a:p>
          <a:p>
            <a:endParaRPr lang="en-US" dirty="0"/>
          </a:p>
          <a:p>
            <a:r>
              <a:rPr lang="en-US" dirty="0"/>
              <a:t>“In the U.S., unlicensed </a:t>
            </a:r>
            <a:r>
              <a:rPr lang="en-US" dirty="0" err="1"/>
              <a:t>mmWave</a:t>
            </a:r>
            <a:r>
              <a:rPr lang="en-US" dirty="0"/>
              <a:t> frequencies available for 5G primarily cover the band from 57 – 71 GHz, called the V-Band, or 60 GHz band. This band offers 14 GHz of contiguous spectrum, which is more than all other licensed and unlicensed bands combined7. </a:t>
            </a:r>
            <a:r>
              <a:rPr lang="en-US" b="1" dirty="0"/>
              <a:t>This makes the 60 GHz band an excellent alternative to licensed </a:t>
            </a:r>
            <a:r>
              <a:rPr lang="en-US" b="1" dirty="0" err="1"/>
              <a:t>mmWave</a:t>
            </a:r>
            <a:r>
              <a:rPr lang="en-US" b="1" dirty="0"/>
              <a:t> frequencies for smaller providers, as it can be used to deliver 5G performance for the minimal cost of available 60 GHz infrastructure products.</a:t>
            </a:r>
          </a:p>
          <a:p>
            <a:endParaRPr lang="en-US" dirty="0"/>
          </a:p>
          <a:p>
            <a:r>
              <a:rPr lang="en-GB" dirty="0">
                <a:hlinkClick r:id="rId3"/>
              </a:rPr>
              <a:t>https://go.siklu.com/hubfs/Content/White%20Papers/Maravedis%20Industry%20Overview:%205G%20Fixed%20Wireless%20Gigabit%20Services%20Today.pdf</a:t>
            </a:r>
            <a:endParaRPr lang="en-GB" dirty="0"/>
          </a:p>
          <a:p>
            <a:endParaRPr lang="en-GB" dirty="0"/>
          </a:p>
        </p:txBody>
      </p:sp>
      <p:sp>
        <p:nvSpPr>
          <p:cNvPr id="6" name="Date Placeholder 4">
            <a:extLst>
              <a:ext uri="{FF2B5EF4-FFF2-40B4-BE49-F238E27FC236}">
                <a16:creationId xmlns:a16="http://schemas.microsoft.com/office/drawing/2014/main" id="{C52C07DF-07FD-4FA6-ADBB-0F898376EE3F}"/>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7" name="Slide Number Placeholder 3">
            <a:extLst>
              <a:ext uri="{FF2B5EF4-FFF2-40B4-BE49-F238E27FC236}">
                <a16:creationId xmlns:a16="http://schemas.microsoft.com/office/drawing/2014/main" id="{1B5BEA8A-4570-4690-9348-9EA1CD6511E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248780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59" y="558158"/>
            <a:ext cx="11274741" cy="852364"/>
          </a:xfrm>
        </p:spPr>
        <p:txBody>
          <a:bodyPr/>
          <a:lstStyle/>
          <a:p>
            <a:r>
              <a:rPr lang="en-US" dirty="0"/>
              <a:t>The IEEE 802.11 Working Group is one of the most active WGs in 802</a:t>
            </a:r>
            <a:endParaRPr lang="en-GB" dirty="0"/>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solidFill>
                  <a:prstClr val="black">
                    <a:tint val="75000"/>
                  </a:prstClr>
                </a:solidFill>
              </a:rPr>
              <a:pPr>
                <a:defRPr/>
              </a:pPr>
              <a:t>3</a:t>
            </a:fld>
            <a:endParaRPr lang="en-US" dirty="0">
              <a:solidFill>
                <a:prstClr val="black">
                  <a:tint val="75000"/>
                </a:prstClr>
              </a:solidFill>
            </a:endParaRPr>
          </a:p>
        </p:txBody>
      </p:sp>
      <p:grpSp>
        <p:nvGrpSpPr>
          <p:cNvPr id="46" name="Group 45"/>
          <p:cNvGrpSpPr/>
          <p:nvPr/>
        </p:nvGrpSpPr>
        <p:grpSpPr>
          <a:xfrm>
            <a:off x="3581400" y="2868007"/>
            <a:ext cx="8433389" cy="3030906"/>
            <a:chOff x="2403017" y="1959801"/>
            <a:chExt cx="9687942" cy="3592527"/>
          </a:xfrm>
        </p:grpSpPr>
        <p:sp>
          <p:nvSpPr>
            <p:cNvPr id="45" name="Line 4"/>
            <p:cNvSpPr>
              <a:spLocks noChangeShapeType="1"/>
            </p:cNvSpPr>
            <p:nvPr/>
          </p:nvSpPr>
          <p:spPr bwMode="auto">
            <a:xfrm>
              <a:off x="11506196" y="3117850"/>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44" name="Line 4"/>
            <p:cNvSpPr>
              <a:spLocks noChangeShapeType="1"/>
            </p:cNvSpPr>
            <p:nvPr/>
          </p:nvSpPr>
          <p:spPr bwMode="auto">
            <a:xfrm>
              <a:off x="10591796" y="3119437"/>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7" name="Line 4"/>
            <p:cNvSpPr>
              <a:spLocks noChangeShapeType="1"/>
            </p:cNvSpPr>
            <p:nvPr/>
          </p:nvSpPr>
          <p:spPr bwMode="auto">
            <a:xfrm>
              <a:off x="9681704" y="3146425"/>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9" name="Line 6"/>
            <p:cNvSpPr>
              <a:spLocks noChangeShapeType="1"/>
            </p:cNvSpPr>
            <p:nvPr/>
          </p:nvSpPr>
          <p:spPr bwMode="auto">
            <a:xfrm>
              <a:off x="6576554" y="3146425"/>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0" name="Line 7"/>
            <p:cNvSpPr>
              <a:spLocks noChangeShapeType="1"/>
            </p:cNvSpPr>
            <p:nvPr/>
          </p:nvSpPr>
          <p:spPr bwMode="auto">
            <a:xfrm>
              <a:off x="7624304" y="3141662"/>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3" name="Line 10"/>
            <p:cNvSpPr>
              <a:spLocks noChangeShapeType="1"/>
            </p:cNvSpPr>
            <p:nvPr/>
          </p:nvSpPr>
          <p:spPr bwMode="auto">
            <a:xfrm>
              <a:off x="8605379" y="3146425"/>
              <a:ext cx="0" cy="311150"/>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4" name="Line 11"/>
            <p:cNvSpPr>
              <a:spLocks noChangeShapeType="1"/>
            </p:cNvSpPr>
            <p:nvPr/>
          </p:nvSpPr>
          <p:spPr bwMode="auto">
            <a:xfrm>
              <a:off x="2861804" y="3151187"/>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5" name="Line 12"/>
            <p:cNvSpPr>
              <a:spLocks noChangeShapeType="1"/>
            </p:cNvSpPr>
            <p:nvPr/>
          </p:nvSpPr>
          <p:spPr bwMode="auto">
            <a:xfrm>
              <a:off x="4657267" y="3146425"/>
              <a:ext cx="0" cy="2444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6" name="Line 13"/>
            <p:cNvSpPr>
              <a:spLocks noChangeShapeType="1"/>
            </p:cNvSpPr>
            <p:nvPr/>
          </p:nvSpPr>
          <p:spPr bwMode="auto">
            <a:xfrm flipH="1">
              <a:off x="5558967" y="3149600"/>
              <a:ext cx="0" cy="228600"/>
            </a:xfrm>
            <a:prstGeom prst="line">
              <a:avLst/>
            </a:prstGeom>
            <a:noFill/>
            <a:ln w="28575" cap="rnd">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7" name="Line 14"/>
            <p:cNvSpPr>
              <a:spLocks noChangeShapeType="1"/>
            </p:cNvSpPr>
            <p:nvPr/>
          </p:nvSpPr>
          <p:spPr bwMode="auto">
            <a:xfrm flipH="1">
              <a:off x="6340669" y="2816225"/>
              <a:ext cx="0" cy="346075"/>
            </a:xfrm>
            <a:prstGeom prst="line">
              <a:avLst/>
            </a:prstGeom>
            <a:noFill/>
            <a:ln w="28575">
              <a:solidFill>
                <a:schemeClr val="tx1"/>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18" name="Rectangle 17"/>
            <p:cNvSpPr>
              <a:spLocks noChangeArrowheads="1"/>
            </p:cNvSpPr>
            <p:nvPr/>
          </p:nvSpPr>
          <p:spPr bwMode="auto">
            <a:xfrm>
              <a:off x="3326942" y="3414712"/>
              <a:ext cx="738187"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802.3</a:t>
              </a:r>
            </a:p>
            <a:p>
              <a:pPr algn="ctr" fontAlgn="base">
                <a:spcBef>
                  <a:spcPct val="0"/>
                </a:spcBef>
                <a:spcAft>
                  <a:spcPct val="0"/>
                </a:spcAft>
              </a:pPr>
              <a:r>
                <a:rPr lang="en-US" sz="1000" b="1">
                  <a:solidFill>
                    <a:srgbClr val="FFFFFF"/>
                  </a:solidFill>
                  <a:ea typeface="MS PGothic" pitchFamily="34" charset="-128"/>
                </a:rPr>
                <a:t>CSMA/CD</a:t>
              </a:r>
            </a:p>
            <a:p>
              <a:pPr algn="ctr" fontAlgn="base">
                <a:spcBef>
                  <a:spcPct val="0"/>
                </a:spcBef>
                <a:spcAft>
                  <a:spcPct val="0"/>
                </a:spcAft>
              </a:pPr>
              <a:r>
                <a:rPr lang="en-US" sz="1000" b="1">
                  <a:solidFill>
                    <a:srgbClr val="FFFFFF"/>
                  </a:solidFill>
                  <a:ea typeface="MS PGothic" pitchFamily="34" charset="-128"/>
                </a:rPr>
                <a:t>Ethernet</a:t>
              </a:r>
            </a:p>
            <a:p>
              <a:pPr algn="ctr" fontAlgn="base">
                <a:spcBef>
                  <a:spcPct val="0"/>
                </a:spcBef>
                <a:spcAft>
                  <a:spcPct val="0"/>
                </a:spcAft>
              </a:pPr>
              <a:endParaRPr lang="en-US" sz="1000" b="1">
                <a:solidFill>
                  <a:srgbClr val="FFFFFF"/>
                </a:solidFill>
                <a:ea typeface="MS PGothic" pitchFamily="34" charset="-128"/>
              </a:endParaRPr>
            </a:p>
          </p:txBody>
        </p:sp>
        <p:sp>
          <p:nvSpPr>
            <p:cNvPr id="19" name="Rectangle 18"/>
            <p:cNvSpPr>
              <a:spLocks noChangeArrowheads="1"/>
            </p:cNvSpPr>
            <p:nvPr/>
          </p:nvSpPr>
          <p:spPr bwMode="auto">
            <a:xfrm>
              <a:off x="11176790" y="3356834"/>
              <a:ext cx="634210" cy="911953"/>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802.24</a:t>
              </a:r>
            </a:p>
            <a:p>
              <a:pPr algn="ctr" fontAlgn="base">
                <a:spcBef>
                  <a:spcPct val="0"/>
                </a:spcBef>
                <a:spcAft>
                  <a:spcPct val="0"/>
                </a:spcAft>
              </a:pPr>
              <a:r>
                <a:rPr lang="en-US" sz="1000" b="1" dirty="0">
                  <a:solidFill>
                    <a:srgbClr val="FFFFFF"/>
                  </a:solidFill>
                  <a:ea typeface="MS PGothic" pitchFamily="34" charset="-128"/>
                </a:rPr>
                <a:t>  Vertical </a:t>
              </a:r>
            </a:p>
            <a:p>
              <a:pPr algn="ctr" fontAlgn="base">
                <a:spcBef>
                  <a:spcPct val="0"/>
                </a:spcBef>
                <a:spcAft>
                  <a:spcPct val="0"/>
                </a:spcAft>
              </a:pPr>
              <a:r>
                <a:rPr lang="en-US" sz="1000" b="1" dirty="0">
                  <a:solidFill>
                    <a:srgbClr val="FFFFFF"/>
                  </a:solidFill>
                  <a:ea typeface="MS PGothic" pitchFamily="34" charset="-128"/>
                </a:rPr>
                <a:t>App.</a:t>
              </a:r>
              <a:br>
                <a:rPr lang="en-US" sz="1000" b="1" dirty="0">
                  <a:solidFill>
                    <a:srgbClr val="FFFFFF"/>
                  </a:solidFill>
                  <a:ea typeface="MS PGothic" pitchFamily="34" charset="-128"/>
                </a:rPr>
              </a:br>
              <a:r>
                <a:rPr lang="en-US" sz="1000" b="1" dirty="0">
                  <a:solidFill>
                    <a:srgbClr val="FFFFFF"/>
                  </a:solidFill>
                  <a:ea typeface="MS PGothic" pitchFamily="34" charset="-128"/>
                </a:rPr>
                <a:t>TAG</a:t>
              </a:r>
            </a:p>
          </p:txBody>
        </p:sp>
        <p:sp>
          <p:nvSpPr>
            <p:cNvPr id="20" name="Rectangle 19"/>
            <p:cNvSpPr>
              <a:spLocks noChangeArrowheads="1"/>
            </p:cNvSpPr>
            <p:nvPr/>
          </p:nvSpPr>
          <p:spPr bwMode="auto">
            <a:xfrm>
              <a:off x="4254042" y="3416300"/>
              <a:ext cx="739775" cy="858837"/>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802.11</a:t>
              </a:r>
            </a:p>
            <a:p>
              <a:pPr algn="ctr" fontAlgn="base">
                <a:spcBef>
                  <a:spcPct val="0"/>
                </a:spcBef>
                <a:spcAft>
                  <a:spcPct val="0"/>
                </a:spcAft>
              </a:pPr>
              <a:r>
                <a:rPr lang="en-US" sz="1000" b="1">
                  <a:solidFill>
                    <a:srgbClr val="FFFFFF"/>
                  </a:solidFill>
                  <a:ea typeface="MS PGothic" pitchFamily="34" charset="-128"/>
                </a:rPr>
                <a:t>Wireless</a:t>
              </a:r>
            </a:p>
            <a:p>
              <a:pPr algn="ctr" fontAlgn="base">
                <a:spcBef>
                  <a:spcPct val="0"/>
                </a:spcBef>
                <a:spcAft>
                  <a:spcPct val="0"/>
                </a:spcAft>
              </a:pPr>
              <a:r>
                <a:rPr lang="en-US" sz="1000" b="1">
                  <a:solidFill>
                    <a:srgbClr val="FFFFFF"/>
                  </a:solidFill>
                  <a:ea typeface="MS PGothic" pitchFamily="34" charset="-128"/>
                </a:rPr>
                <a:t>WLAN</a:t>
              </a:r>
            </a:p>
          </p:txBody>
        </p:sp>
        <p:sp>
          <p:nvSpPr>
            <p:cNvPr id="21" name="Rectangle 20"/>
            <p:cNvSpPr>
              <a:spLocks noChangeArrowheads="1"/>
            </p:cNvSpPr>
            <p:nvPr/>
          </p:nvSpPr>
          <p:spPr bwMode="auto">
            <a:xfrm>
              <a:off x="5170029" y="3414712"/>
              <a:ext cx="739775"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802.15</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Specialty</a:t>
              </a:r>
            </a:p>
            <a:p>
              <a:pPr algn="ctr" fontAlgn="base">
                <a:spcBef>
                  <a:spcPct val="0"/>
                </a:spcBef>
                <a:spcAft>
                  <a:spcPct val="0"/>
                </a:spcAft>
              </a:pPr>
              <a:r>
                <a:rPr lang="en-US" sz="1000" b="1" dirty="0">
                  <a:solidFill>
                    <a:srgbClr val="FFFFFF"/>
                  </a:solidFill>
                  <a:ea typeface="MS PGothic" pitchFamily="34" charset="-128"/>
                </a:rPr>
                <a:t>Networks</a:t>
              </a:r>
            </a:p>
          </p:txBody>
        </p:sp>
        <p:sp>
          <p:nvSpPr>
            <p:cNvPr id="24" name="Rectangle 23"/>
            <p:cNvSpPr>
              <a:spLocks noChangeArrowheads="1"/>
            </p:cNvSpPr>
            <p:nvPr/>
          </p:nvSpPr>
          <p:spPr bwMode="auto">
            <a:xfrm>
              <a:off x="9224728" y="3430587"/>
              <a:ext cx="739775" cy="858838"/>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802.21</a:t>
              </a:r>
            </a:p>
            <a:p>
              <a:pPr algn="ctr" fontAlgn="base">
                <a:spcBef>
                  <a:spcPct val="0"/>
                </a:spcBef>
                <a:spcAft>
                  <a:spcPct val="0"/>
                </a:spcAft>
              </a:pPr>
              <a:r>
                <a:rPr lang="en-US" sz="1000" b="1" dirty="0">
                  <a:solidFill>
                    <a:srgbClr val="FFFFFF"/>
                  </a:solidFill>
                  <a:ea typeface="MS PGothic" pitchFamily="34" charset="-128"/>
                </a:rPr>
                <a:t>Media</a:t>
              </a:r>
            </a:p>
            <a:p>
              <a:pPr algn="ctr" fontAlgn="base">
                <a:spcBef>
                  <a:spcPct val="0"/>
                </a:spcBef>
                <a:spcAft>
                  <a:spcPct val="0"/>
                </a:spcAft>
              </a:pPr>
              <a:r>
                <a:rPr lang="en-US" sz="1000" b="1" dirty="0">
                  <a:solidFill>
                    <a:srgbClr val="FFFFFF"/>
                  </a:solidFill>
                  <a:ea typeface="MS PGothic" pitchFamily="34" charset="-128"/>
                </a:rPr>
                <a:t>Independent</a:t>
              </a:r>
            </a:p>
            <a:p>
              <a:pPr algn="ctr" fontAlgn="base">
                <a:spcBef>
                  <a:spcPct val="0"/>
                </a:spcBef>
                <a:spcAft>
                  <a:spcPct val="0"/>
                </a:spcAft>
              </a:pPr>
              <a:r>
                <a:rPr lang="en-US" sz="1000" b="1" dirty="0">
                  <a:solidFill>
                    <a:srgbClr val="FFFFFF"/>
                  </a:solidFill>
                  <a:ea typeface="MS PGothic" pitchFamily="34" charset="-128"/>
                </a:rPr>
                <a:t>Handoff </a:t>
              </a:r>
            </a:p>
          </p:txBody>
        </p:sp>
        <p:sp>
          <p:nvSpPr>
            <p:cNvPr id="25" name="Line 24"/>
            <p:cNvSpPr>
              <a:spLocks noChangeShapeType="1"/>
            </p:cNvSpPr>
            <p:nvPr/>
          </p:nvSpPr>
          <p:spPr bwMode="auto">
            <a:xfrm flipV="1">
              <a:off x="2866566" y="3128963"/>
              <a:ext cx="8639630" cy="22224"/>
            </a:xfrm>
            <a:prstGeom prst="line">
              <a:avLst/>
            </a:prstGeom>
            <a:noFill/>
            <a:ln w="28575" cap="rnd">
              <a:solidFill>
                <a:schemeClr val="tx1"/>
              </a:solidFill>
              <a:round/>
              <a:headEnd type="none" w="sm" len="sm"/>
              <a:tailEnd type="none" w="sm" len="sm"/>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0000"/>
                </a:solidFill>
                <a:ea typeface="MS PGothic" pitchFamily="34" charset="-128"/>
              </a:endParaRPr>
            </a:p>
          </p:txBody>
        </p:sp>
        <p:sp>
          <p:nvSpPr>
            <p:cNvPr id="26" name="Rectangle 25"/>
            <p:cNvSpPr>
              <a:spLocks noChangeArrowheads="1"/>
            </p:cNvSpPr>
            <p:nvPr/>
          </p:nvSpPr>
          <p:spPr bwMode="auto">
            <a:xfrm>
              <a:off x="8084001" y="3427412"/>
              <a:ext cx="868362" cy="858838"/>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802.19</a:t>
              </a:r>
            </a:p>
            <a:p>
              <a:pPr algn="ctr" fontAlgn="base">
                <a:spcBef>
                  <a:spcPct val="0"/>
                </a:spcBef>
                <a:spcAft>
                  <a:spcPct val="0"/>
                </a:spcAft>
              </a:pPr>
              <a:r>
                <a:rPr lang="en-US" sz="1000" b="1">
                  <a:solidFill>
                    <a:srgbClr val="FFFFFF"/>
                  </a:solidFill>
                  <a:ea typeface="MS PGothic" pitchFamily="34" charset="-128"/>
                </a:rPr>
                <a:t>Co-existence</a:t>
              </a:r>
            </a:p>
            <a:p>
              <a:pPr algn="ctr" fontAlgn="base">
                <a:spcBef>
                  <a:spcPct val="0"/>
                </a:spcBef>
                <a:spcAft>
                  <a:spcPct val="0"/>
                </a:spcAft>
              </a:pPr>
              <a:r>
                <a:rPr lang="en-US" sz="1000" b="1">
                  <a:solidFill>
                    <a:srgbClr val="FFFFFF"/>
                  </a:solidFill>
                  <a:ea typeface="MS PGothic" pitchFamily="34" charset="-128"/>
                </a:rPr>
                <a:t>WG</a:t>
              </a:r>
            </a:p>
          </p:txBody>
        </p:sp>
        <p:sp>
          <p:nvSpPr>
            <p:cNvPr id="28" name="Rectangle 27"/>
            <p:cNvSpPr>
              <a:spLocks noChangeArrowheads="1"/>
            </p:cNvSpPr>
            <p:nvPr/>
          </p:nvSpPr>
          <p:spPr bwMode="auto">
            <a:xfrm>
              <a:off x="4907626" y="1959801"/>
              <a:ext cx="2866086" cy="856424"/>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US" sz="1000" b="1" dirty="0">
                <a:solidFill>
                  <a:srgbClr val="FFFF00"/>
                </a:solidFill>
                <a:ea typeface="MS PGothic" pitchFamily="34" charset="-128"/>
              </a:endParaRPr>
            </a:p>
            <a:p>
              <a:pPr algn="ctr" fontAlgn="base">
                <a:spcBef>
                  <a:spcPct val="0"/>
                </a:spcBef>
                <a:spcAft>
                  <a:spcPct val="0"/>
                </a:spcAft>
              </a:pPr>
              <a:r>
                <a:rPr lang="en-US" sz="1000" b="1" dirty="0">
                  <a:solidFill>
                    <a:schemeClr val="bg1"/>
                  </a:solidFill>
                  <a:ea typeface="MS PGothic" pitchFamily="34" charset="-128"/>
                </a:rPr>
                <a:t>IEEE 802</a:t>
              </a:r>
            </a:p>
            <a:p>
              <a:pPr algn="ctr" fontAlgn="base">
                <a:spcBef>
                  <a:spcPct val="0"/>
                </a:spcBef>
                <a:spcAft>
                  <a:spcPct val="0"/>
                </a:spcAft>
              </a:pPr>
              <a:r>
                <a:rPr lang="en-US" sz="1000" b="1" dirty="0">
                  <a:solidFill>
                    <a:schemeClr val="bg1"/>
                  </a:solidFill>
                  <a:ea typeface="MS PGothic" pitchFamily="34" charset="-128"/>
                </a:rPr>
                <a:t>Local and Metropolitan Area Networks</a:t>
              </a:r>
            </a:p>
            <a:p>
              <a:pPr algn="ctr" fontAlgn="base">
                <a:spcBef>
                  <a:spcPct val="0"/>
                </a:spcBef>
                <a:spcAft>
                  <a:spcPct val="0"/>
                </a:spcAft>
              </a:pPr>
              <a:r>
                <a:rPr lang="en-US" sz="1000" b="1" dirty="0">
                  <a:solidFill>
                    <a:schemeClr val="bg1"/>
                  </a:solidFill>
                  <a:ea typeface="MS PGothic" pitchFamily="34" charset="-128"/>
                </a:rPr>
                <a:t>Standards Committee (LMSC)</a:t>
              </a:r>
            </a:p>
            <a:p>
              <a:pPr algn="ctr" fontAlgn="base">
                <a:spcBef>
                  <a:spcPct val="0"/>
                </a:spcBef>
                <a:spcAft>
                  <a:spcPct val="0"/>
                </a:spcAft>
              </a:pPr>
              <a:endParaRPr lang="en-US" sz="1000" b="1" dirty="0">
                <a:solidFill>
                  <a:srgbClr val="FFFF00"/>
                </a:solidFill>
                <a:ea typeface="MS PGothic" pitchFamily="34" charset="-128"/>
              </a:endParaRPr>
            </a:p>
          </p:txBody>
        </p:sp>
        <p:sp>
          <p:nvSpPr>
            <p:cNvPr id="35" name="Rectangle 34"/>
            <p:cNvSpPr>
              <a:spLocks noChangeArrowheads="1"/>
            </p:cNvSpPr>
            <p:nvPr/>
          </p:nvSpPr>
          <p:spPr bwMode="auto">
            <a:xfrm>
              <a:off x="7127893" y="3422650"/>
              <a:ext cx="739775" cy="858837"/>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802.18</a:t>
              </a:r>
            </a:p>
            <a:p>
              <a:pPr algn="ctr" fontAlgn="base">
                <a:spcBef>
                  <a:spcPct val="0"/>
                </a:spcBef>
                <a:spcAft>
                  <a:spcPct val="0"/>
                </a:spcAft>
              </a:pPr>
              <a:r>
                <a:rPr lang="en-US" sz="1000" b="1" dirty="0">
                  <a:solidFill>
                    <a:srgbClr val="FFFFFF"/>
                  </a:solidFill>
                  <a:ea typeface="MS PGothic" pitchFamily="34" charset="-128"/>
                </a:rPr>
                <a:t>Radio</a:t>
              </a:r>
            </a:p>
            <a:p>
              <a:pPr algn="ctr" fontAlgn="base">
                <a:spcBef>
                  <a:spcPct val="0"/>
                </a:spcBef>
                <a:spcAft>
                  <a:spcPct val="0"/>
                </a:spcAft>
              </a:pPr>
              <a:r>
                <a:rPr lang="en-US" sz="1000" b="1" dirty="0">
                  <a:solidFill>
                    <a:srgbClr val="FFFFFF"/>
                  </a:solidFill>
                  <a:ea typeface="MS PGothic" pitchFamily="34" charset="-128"/>
                </a:rPr>
                <a:t>Regulatory</a:t>
              </a:r>
            </a:p>
            <a:p>
              <a:pPr algn="ctr" fontAlgn="base">
                <a:spcBef>
                  <a:spcPct val="0"/>
                </a:spcBef>
                <a:spcAft>
                  <a:spcPct val="0"/>
                </a:spcAft>
              </a:pPr>
              <a:r>
                <a:rPr lang="en-US" sz="1000" b="1" dirty="0">
                  <a:solidFill>
                    <a:srgbClr val="FFFFFF"/>
                  </a:solidFill>
                  <a:ea typeface="MS PGothic" pitchFamily="34" charset="-128"/>
                </a:rPr>
                <a:t>TAG</a:t>
              </a:r>
            </a:p>
          </p:txBody>
        </p:sp>
        <p:sp>
          <p:nvSpPr>
            <p:cNvPr id="36" name="Rectangle 35"/>
            <p:cNvSpPr>
              <a:spLocks noChangeArrowheads="1"/>
            </p:cNvSpPr>
            <p:nvPr/>
          </p:nvSpPr>
          <p:spPr bwMode="auto">
            <a:xfrm>
              <a:off x="6117767" y="3408362"/>
              <a:ext cx="739775" cy="860425"/>
            </a:xfrm>
            <a:prstGeom prst="rect">
              <a:avLst/>
            </a:prstGeom>
            <a:solidFill>
              <a:srgbClr val="00B0F0"/>
            </a:solidFill>
            <a:ln w="9525">
              <a:solidFill>
                <a:schemeClr val="bg2"/>
              </a:solidFill>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802.16</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Broadband </a:t>
              </a:r>
            </a:p>
            <a:p>
              <a:pPr algn="ctr" fontAlgn="base">
                <a:spcBef>
                  <a:spcPct val="0"/>
                </a:spcBef>
                <a:spcAft>
                  <a:spcPct val="0"/>
                </a:spcAft>
              </a:pPr>
              <a:r>
                <a:rPr lang="en-US" sz="1000" b="1" dirty="0">
                  <a:solidFill>
                    <a:srgbClr val="FFFFFF"/>
                  </a:solidFill>
                  <a:ea typeface="MS PGothic" pitchFamily="34" charset="-128"/>
                </a:rPr>
                <a:t>Access</a:t>
              </a:r>
            </a:p>
          </p:txBody>
        </p:sp>
        <p:sp>
          <p:nvSpPr>
            <p:cNvPr id="37" name="Rectangle 36"/>
            <p:cNvSpPr>
              <a:spLocks noChangeArrowheads="1"/>
            </p:cNvSpPr>
            <p:nvPr/>
          </p:nvSpPr>
          <p:spPr bwMode="auto">
            <a:xfrm>
              <a:off x="10254792" y="3414451"/>
              <a:ext cx="718004" cy="854336"/>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dirty="0">
                  <a:solidFill>
                    <a:srgbClr val="FFFFFF"/>
                  </a:solidFill>
                  <a:ea typeface="MS PGothic" pitchFamily="34" charset="-128"/>
                </a:rPr>
                <a:t>802.22</a:t>
              </a:r>
            </a:p>
            <a:p>
              <a:pPr algn="ctr" fontAlgn="base">
                <a:spcBef>
                  <a:spcPct val="0"/>
                </a:spcBef>
                <a:spcAft>
                  <a:spcPct val="0"/>
                </a:spcAft>
              </a:pPr>
              <a:r>
                <a:rPr lang="en-US" sz="1000" b="1" dirty="0">
                  <a:solidFill>
                    <a:srgbClr val="FFFFFF"/>
                  </a:solidFill>
                  <a:ea typeface="MS PGothic" pitchFamily="34" charset="-128"/>
                </a:rPr>
                <a:t>Wireless</a:t>
              </a:r>
            </a:p>
            <a:p>
              <a:pPr algn="ctr" fontAlgn="base">
                <a:spcBef>
                  <a:spcPct val="0"/>
                </a:spcBef>
                <a:spcAft>
                  <a:spcPct val="0"/>
                </a:spcAft>
              </a:pPr>
              <a:r>
                <a:rPr lang="en-US" sz="1000" b="1" dirty="0">
                  <a:solidFill>
                    <a:srgbClr val="FFFFFF"/>
                  </a:solidFill>
                  <a:ea typeface="MS PGothic" pitchFamily="34" charset="-128"/>
                </a:rPr>
                <a:t>Regional</a:t>
              </a:r>
            </a:p>
            <a:p>
              <a:pPr algn="ctr" fontAlgn="base">
                <a:spcBef>
                  <a:spcPct val="0"/>
                </a:spcBef>
                <a:spcAft>
                  <a:spcPct val="0"/>
                </a:spcAft>
              </a:pPr>
              <a:r>
                <a:rPr lang="en-US" sz="1000" b="1" dirty="0">
                  <a:solidFill>
                    <a:srgbClr val="FFFFFF"/>
                  </a:solidFill>
                  <a:ea typeface="MS PGothic" pitchFamily="34" charset="-128"/>
                </a:rPr>
                <a:t>Area</a:t>
              </a:r>
            </a:p>
            <a:p>
              <a:pPr algn="ctr" fontAlgn="base">
                <a:spcBef>
                  <a:spcPct val="0"/>
                </a:spcBef>
                <a:spcAft>
                  <a:spcPct val="0"/>
                </a:spcAft>
              </a:pPr>
              <a:r>
                <a:rPr lang="en-US" sz="1000" b="1" dirty="0">
                  <a:solidFill>
                    <a:srgbClr val="FFFFFF"/>
                  </a:solidFill>
                  <a:ea typeface="MS PGothic" pitchFamily="34" charset="-128"/>
                </a:rPr>
                <a:t>Networks</a:t>
              </a:r>
            </a:p>
          </p:txBody>
        </p:sp>
        <p:sp>
          <p:nvSpPr>
            <p:cNvPr id="38" name="Rectangle 37"/>
            <p:cNvSpPr>
              <a:spLocks noChangeArrowheads="1"/>
            </p:cNvSpPr>
            <p:nvPr/>
          </p:nvSpPr>
          <p:spPr bwMode="auto">
            <a:xfrm>
              <a:off x="2403017" y="3424237"/>
              <a:ext cx="738187" cy="860425"/>
            </a:xfrm>
            <a:prstGeom prst="rect">
              <a:avLst/>
            </a:prstGeom>
            <a:solidFill>
              <a:srgbClr val="00B0F0"/>
            </a:solidFill>
            <a:ln w="9525">
              <a:miter lim="800000"/>
              <a:headEnd/>
              <a:tailEnd/>
            </a:ln>
            <a:scene3d>
              <a:camera prst="legacyPerspectiveTopRight"/>
              <a:lightRig rig="legacyFlat3" dir="b"/>
            </a:scene3d>
            <a:sp3d extrusionH="887400" prstMaterial="legacyMatte">
              <a:bevelT w="13500" h="13500"/>
              <a:bevelB w="13500" h="13500" prst="angle"/>
              <a:extrusionClr>
                <a:schemeClr val="accent2"/>
              </a:extrusionClr>
            </a:sp3d>
          </p:spPr>
          <p:txBody>
            <a:bodyPr wrap="none" anchor="ct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b="1">
                  <a:solidFill>
                    <a:srgbClr val="FFFFFF"/>
                  </a:solidFill>
                  <a:ea typeface="MS PGothic" pitchFamily="34" charset="-128"/>
                </a:rPr>
                <a:t>802.1</a:t>
              </a:r>
            </a:p>
            <a:p>
              <a:pPr algn="ctr" fontAlgn="base">
                <a:spcBef>
                  <a:spcPct val="0"/>
                </a:spcBef>
                <a:spcAft>
                  <a:spcPct val="0"/>
                </a:spcAft>
              </a:pPr>
              <a:r>
                <a:rPr lang="en-US" sz="1000" b="1">
                  <a:solidFill>
                    <a:srgbClr val="FFFFFF"/>
                  </a:solidFill>
                  <a:ea typeface="MS PGothic" pitchFamily="34" charset="-128"/>
                </a:rPr>
                <a:t>Higher</a:t>
              </a:r>
            </a:p>
            <a:p>
              <a:pPr algn="ctr" fontAlgn="base">
                <a:spcBef>
                  <a:spcPct val="0"/>
                </a:spcBef>
                <a:spcAft>
                  <a:spcPct val="0"/>
                </a:spcAft>
              </a:pPr>
              <a:r>
                <a:rPr lang="en-US" sz="1000" b="1">
                  <a:solidFill>
                    <a:srgbClr val="FFFFFF"/>
                  </a:solidFill>
                  <a:ea typeface="MS PGothic" pitchFamily="34" charset="-128"/>
                </a:rPr>
                <a:t>Layer</a:t>
              </a:r>
            </a:p>
            <a:p>
              <a:pPr algn="ctr" fontAlgn="base">
                <a:spcBef>
                  <a:spcPct val="0"/>
                </a:spcBef>
                <a:spcAft>
                  <a:spcPct val="0"/>
                </a:spcAft>
              </a:pPr>
              <a:r>
                <a:rPr lang="en-US" sz="1000" b="1">
                  <a:solidFill>
                    <a:srgbClr val="FFFFFF"/>
                  </a:solidFill>
                  <a:ea typeface="MS PGothic" pitchFamily="34" charset="-128"/>
                </a:rPr>
                <a:t>LAN</a:t>
              </a:r>
            </a:p>
            <a:p>
              <a:pPr algn="ctr" fontAlgn="base">
                <a:spcBef>
                  <a:spcPct val="0"/>
                </a:spcBef>
                <a:spcAft>
                  <a:spcPct val="0"/>
                </a:spcAft>
              </a:pPr>
              <a:r>
                <a:rPr lang="en-US" sz="1000" b="1">
                  <a:solidFill>
                    <a:srgbClr val="FFFFFF"/>
                  </a:solidFill>
                  <a:ea typeface="MS PGothic" pitchFamily="34" charset="-128"/>
                </a:rPr>
                <a:t>Protocols</a:t>
              </a:r>
            </a:p>
          </p:txBody>
        </p:sp>
        <p:sp>
          <p:nvSpPr>
            <p:cNvPr id="40" name="Oval 39"/>
            <p:cNvSpPr>
              <a:spLocks noChangeArrowheads="1"/>
            </p:cNvSpPr>
            <p:nvPr/>
          </p:nvSpPr>
          <p:spPr bwMode="auto">
            <a:xfrm>
              <a:off x="4020680" y="2989262"/>
              <a:ext cx="1295400" cy="1676400"/>
            </a:xfrm>
            <a:prstGeom prst="ellipse">
              <a:avLst/>
            </a:prstGeom>
            <a:noFill/>
            <a:ln w="28575">
              <a:solidFill>
                <a:srgbClr val="00B050"/>
              </a:solidFill>
              <a:round/>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a:solidFill>
                  <a:srgbClr val="0070C0"/>
                </a:solidFill>
                <a:ea typeface="MS PGothic" pitchFamily="34" charset="-128"/>
              </a:endParaRPr>
            </a:p>
          </p:txBody>
        </p:sp>
        <p:sp>
          <p:nvSpPr>
            <p:cNvPr id="41" name="Text Box 42"/>
            <p:cNvSpPr txBox="1">
              <a:spLocks noChangeArrowheads="1"/>
            </p:cNvSpPr>
            <p:nvPr/>
          </p:nvSpPr>
          <p:spPr bwMode="auto">
            <a:xfrm>
              <a:off x="6857542" y="4786233"/>
              <a:ext cx="5233417" cy="7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800" b="1" dirty="0">
                  <a:solidFill>
                    <a:srgbClr val="000000"/>
                  </a:solidFill>
                </a:rPr>
                <a:t>IEEE 802.11 WG Voting Members: </a:t>
              </a:r>
              <a:r>
                <a:rPr lang="en-US" b="1" dirty="0">
                  <a:solidFill>
                    <a:srgbClr val="000000"/>
                  </a:solidFill>
                </a:rPr>
                <a:t>300+</a:t>
              </a:r>
            </a:p>
            <a:p>
              <a:pPr fontAlgn="base">
                <a:spcBef>
                  <a:spcPct val="0"/>
                </a:spcBef>
                <a:spcAft>
                  <a:spcPct val="0"/>
                </a:spcAft>
              </a:pPr>
              <a:endParaRPr lang="en-US" sz="1800" b="1" dirty="0">
                <a:solidFill>
                  <a:srgbClr val="000000"/>
                </a:solidFill>
              </a:endParaRPr>
            </a:p>
          </p:txBody>
        </p:sp>
      </p:grpSp>
      <p:grpSp>
        <p:nvGrpSpPr>
          <p:cNvPr id="47" name="Group 70"/>
          <p:cNvGrpSpPr>
            <a:grpSpLocks/>
          </p:cNvGrpSpPr>
          <p:nvPr/>
        </p:nvGrpSpPr>
        <p:grpSpPr bwMode="auto">
          <a:xfrm>
            <a:off x="652101" y="2341829"/>
            <a:ext cx="2175090" cy="3895480"/>
            <a:chOff x="6096000" y="1371600"/>
            <a:chExt cx="2362200" cy="3963988"/>
          </a:xfrm>
        </p:grpSpPr>
        <p:sp>
          <p:nvSpPr>
            <p:cNvPr id="48" name="CustomShape 3"/>
            <p:cNvSpPr>
              <a:spLocks noChangeArrowheads="1"/>
            </p:cNvSpPr>
            <p:nvPr/>
          </p:nvSpPr>
          <p:spPr bwMode="auto">
            <a:xfrm>
              <a:off x="6781800" y="4876800"/>
              <a:ext cx="1676400" cy="457200"/>
            </a:xfrm>
            <a:prstGeom prst="rect">
              <a:avLst/>
            </a:prstGeom>
            <a:solidFill>
              <a:srgbClr val="FFCCFF"/>
            </a:solidFill>
            <a:ln w="9360">
              <a:solidFill>
                <a:srgbClr val="000000"/>
              </a:solidFill>
              <a:miter lim="800000"/>
              <a:headEnd/>
              <a:tailEnd/>
            </a:ln>
          </p:spPr>
          <p:txBody>
            <a:bodyPr/>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endParaRPr lang="en-US" altLang="en-US"/>
            </a:p>
          </p:txBody>
        </p:sp>
        <p:sp>
          <p:nvSpPr>
            <p:cNvPr id="49" name="CustomShape 4"/>
            <p:cNvSpPr>
              <a:spLocks noChangeArrowheads="1"/>
            </p:cNvSpPr>
            <p:nvPr/>
          </p:nvSpPr>
          <p:spPr bwMode="auto">
            <a:xfrm>
              <a:off x="7010400" y="2057400"/>
              <a:ext cx="1219200" cy="2819400"/>
            </a:xfrm>
            <a:prstGeom prst="rect">
              <a:avLst/>
            </a:prstGeom>
            <a:solidFill>
              <a:srgbClr val="BBE0E3"/>
            </a:solidFill>
            <a:ln w="9360">
              <a:solidFill>
                <a:srgbClr val="000000"/>
              </a:solidFill>
              <a:miter lim="800000"/>
              <a:headEnd/>
              <a:tailEnd/>
            </a:ln>
          </p:spPr>
          <p:txBody>
            <a:bodyPr/>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endParaRPr lang="en-US" altLang="en-US"/>
            </a:p>
          </p:txBody>
        </p:sp>
        <p:sp>
          <p:nvSpPr>
            <p:cNvPr id="50" name="CustomShape 5"/>
            <p:cNvSpPr>
              <a:spLocks noChangeArrowheads="1"/>
            </p:cNvSpPr>
            <p:nvPr/>
          </p:nvSpPr>
          <p:spPr bwMode="auto">
            <a:xfrm>
              <a:off x="6783388" y="1371600"/>
              <a:ext cx="1579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600" dirty="0">
                  <a:solidFill>
                    <a:srgbClr val="000000"/>
                  </a:solidFill>
                </a:rPr>
                <a:t>OSI Reference </a:t>
              </a:r>
              <a:endParaRPr lang="en-US" altLang="en-US" dirty="0"/>
            </a:p>
            <a:p>
              <a:pPr eaLnBrk="1" hangingPunct="1"/>
              <a:r>
                <a:rPr lang="en-US" altLang="en-US" sz="1600" dirty="0">
                  <a:solidFill>
                    <a:srgbClr val="000000"/>
                  </a:solidFill>
                </a:rPr>
                <a:t>Model</a:t>
              </a:r>
              <a:endParaRPr lang="en-US" altLang="en-US" dirty="0"/>
            </a:p>
          </p:txBody>
        </p:sp>
        <p:sp>
          <p:nvSpPr>
            <p:cNvPr id="51" name="CustomShape 6"/>
            <p:cNvSpPr>
              <a:spLocks noChangeArrowheads="1"/>
            </p:cNvSpPr>
            <p:nvPr/>
          </p:nvSpPr>
          <p:spPr bwMode="auto">
            <a:xfrm>
              <a:off x="7075488" y="21336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Application</a:t>
              </a:r>
              <a:endParaRPr lang="en-US" altLang="en-US" dirty="0"/>
            </a:p>
          </p:txBody>
        </p:sp>
        <p:sp>
          <p:nvSpPr>
            <p:cNvPr id="52" name="CustomShape 7"/>
            <p:cNvSpPr>
              <a:spLocks noChangeArrowheads="1"/>
            </p:cNvSpPr>
            <p:nvPr/>
          </p:nvSpPr>
          <p:spPr bwMode="auto">
            <a:xfrm>
              <a:off x="7010400" y="2535238"/>
              <a:ext cx="1179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Presentation</a:t>
              </a:r>
              <a:endParaRPr lang="en-US" altLang="en-US" dirty="0"/>
            </a:p>
          </p:txBody>
        </p:sp>
        <p:sp>
          <p:nvSpPr>
            <p:cNvPr id="53" name="CustomShape 8"/>
            <p:cNvSpPr>
              <a:spLocks noChangeArrowheads="1"/>
            </p:cNvSpPr>
            <p:nvPr/>
          </p:nvSpPr>
          <p:spPr bwMode="auto">
            <a:xfrm>
              <a:off x="7194550" y="2938463"/>
              <a:ext cx="812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Session</a:t>
              </a:r>
              <a:endParaRPr lang="en-US" altLang="en-US"/>
            </a:p>
          </p:txBody>
        </p:sp>
        <p:sp>
          <p:nvSpPr>
            <p:cNvPr id="54" name="CustomShape 9"/>
            <p:cNvSpPr>
              <a:spLocks noChangeArrowheads="1"/>
            </p:cNvSpPr>
            <p:nvPr/>
          </p:nvSpPr>
          <p:spPr bwMode="auto">
            <a:xfrm>
              <a:off x="7132638" y="3341688"/>
              <a:ext cx="935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Transport</a:t>
              </a:r>
              <a:endParaRPr lang="en-US" altLang="en-US" dirty="0"/>
            </a:p>
          </p:txBody>
        </p:sp>
        <p:sp>
          <p:nvSpPr>
            <p:cNvPr id="55" name="CustomShape 10"/>
            <p:cNvSpPr>
              <a:spLocks noChangeArrowheads="1"/>
            </p:cNvSpPr>
            <p:nvPr/>
          </p:nvSpPr>
          <p:spPr bwMode="auto">
            <a:xfrm>
              <a:off x="7183438" y="3743325"/>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Network</a:t>
              </a:r>
              <a:endParaRPr lang="en-US" altLang="en-US"/>
            </a:p>
          </p:txBody>
        </p:sp>
        <p:sp>
          <p:nvSpPr>
            <p:cNvPr id="56" name="CustomShape 11"/>
            <p:cNvSpPr>
              <a:spLocks noChangeArrowheads="1"/>
            </p:cNvSpPr>
            <p:nvPr/>
          </p:nvSpPr>
          <p:spPr bwMode="auto">
            <a:xfrm>
              <a:off x="7132638" y="4146550"/>
              <a:ext cx="9318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Data Link</a:t>
              </a:r>
              <a:endParaRPr lang="en-US" altLang="en-US"/>
            </a:p>
          </p:txBody>
        </p:sp>
        <p:sp>
          <p:nvSpPr>
            <p:cNvPr id="57" name="CustomShape 12"/>
            <p:cNvSpPr>
              <a:spLocks noChangeArrowheads="1"/>
            </p:cNvSpPr>
            <p:nvPr/>
          </p:nvSpPr>
          <p:spPr bwMode="auto">
            <a:xfrm>
              <a:off x="7178675" y="454977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dirty="0">
                  <a:solidFill>
                    <a:srgbClr val="000000"/>
                  </a:solidFill>
                </a:rPr>
                <a:t>Physical</a:t>
              </a:r>
              <a:endParaRPr lang="en-US" altLang="en-US" dirty="0"/>
            </a:p>
          </p:txBody>
        </p:sp>
        <p:sp>
          <p:nvSpPr>
            <p:cNvPr id="58" name="CustomShape 13"/>
            <p:cNvSpPr>
              <a:spLocks noChangeArrowheads="1"/>
            </p:cNvSpPr>
            <p:nvPr/>
          </p:nvSpPr>
          <p:spPr bwMode="auto">
            <a:xfrm>
              <a:off x="7192963" y="4953000"/>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sz="1400">
                  <a:solidFill>
                    <a:srgbClr val="000000"/>
                  </a:solidFill>
                </a:rPr>
                <a:t>Medium</a:t>
              </a:r>
              <a:endParaRPr lang="en-US" altLang="en-US"/>
            </a:p>
          </p:txBody>
        </p:sp>
        <p:sp>
          <p:nvSpPr>
            <p:cNvPr id="59" name="Line 14"/>
            <p:cNvSpPr>
              <a:spLocks noChangeShapeType="1"/>
            </p:cNvSpPr>
            <p:nvPr/>
          </p:nvSpPr>
          <p:spPr bwMode="auto">
            <a:xfrm>
              <a:off x="7010400" y="2514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0" name="Line 15"/>
            <p:cNvSpPr>
              <a:spLocks noChangeShapeType="1"/>
            </p:cNvSpPr>
            <p:nvPr/>
          </p:nvSpPr>
          <p:spPr bwMode="auto">
            <a:xfrm>
              <a:off x="7010400" y="2895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 name="Line 16"/>
            <p:cNvSpPr>
              <a:spLocks noChangeShapeType="1"/>
            </p:cNvSpPr>
            <p:nvPr/>
          </p:nvSpPr>
          <p:spPr bwMode="auto">
            <a:xfrm>
              <a:off x="7010400" y="32766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2" name="Line 17"/>
            <p:cNvSpPr>
              <a:spLocks noChangeShapeType="1"/>
            </p:cNvSpPr>
            <p:nvPr/>
          </p:nvSpPr>
          <p:spPr bwMode="auto">
            <a:xfrm>
              <a:off x="7010400" y="3733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3" name="Line 18"/>
            <p:cNvSpPr>
              <a:spLocks noChangeShapeType="1"/>
            </p:cNvSpPr>
            <p:nvPr/>
          </p:nvSpPr>
          <p:spPr bwMode="auto">
            <a:xfrm>
              <a:off x="7010400" y="4114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 name="Line 19"/>
            <p:cNvSpPr>
              <a:spLocks noChangeShapeType="1"/>
            </p:cNvSpPr>
            <p:nvPr/>
          </p:nvSpPr>
          <p:spPr bwMode="auto">
            <a:xfrm>
              <a:off x="7010400" y="4495800"/>
              <a:ext cx="1219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 name="Line 20"/>
            <p:cNvSpPr>
              <a:spLocks noChangeShapeType="1"/>
            </p:cNvSpPr>
            <p:nvPr/>
          </p:nvSpPr>
          <p:spPr bwMode="auto">
            <a:xfrm>
              <a:off x="6096000" y="4114800"/>
              <a:ext cx="838200" cy="1588"/>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6" name="Line 21"/>
            <p:cNvSpPr>
              <a:spLocks noChangeShapeType="1"/>
            </p:cNvSpPr>
            <p:nvPr/>
          </p:nvSpPr>
          <p:spPr bwMode="auto">
            <a:xfrm>
              <a:off x="6248400" y="5334000"/>
              <a:ext cx="457200" cy="1588"/>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7" name="CustomShape 22"/>
            <p:cNvSpPr>
              <a:spLocks noChangeArrowheads="1"/>
            </p:cNvSpPr>
            <p:nvPr/>
          </p:nvSpPr>
          <p:spPr bwMode="auto">
            <a:xfrm>
              <a:off x="6173788" y="4343400"/>
              <a:ext cx="7016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lvl1pPr eaLnBrk="0" hangingPunct="0">
                <a:defRPr>
                  <a:solidFill>
                    <a:schemeClr val="tx1"/>
                  </a:solidFill>
                  <a:latin typeface="Arial" panose="020B0604020202020204" pitchFamily="34" charset="0"/>
                  <a:ea typeface="DejaVu Sans" pitchFamily="34" charset="0"/>
                  <a:cs typeface="DejaVu Sans" pitchFamily="34" charset="0"/>
                </a:defRPr>
              </a:lvl1pPr>
              <a:lvl2pPr marL="742950" indent="-285750" eaLnBrk="0" hangingPunct="0">
                <a:defRPr>
                  <a:solidFill>
                    <a:schemeClr val="tx1"/>
                  </a:solidFill>
                  <a:latin typeface="Arial" panose="020B0604020202020204" pitchFamily="34" charset="0"/>
                  <a:ea typeface="DejaVu Sans" pitchFamily="34" charset="0"/>
                  <a:cs typeface="DejaVu Sans" pitchFamily="34" charset="0"/>
                </a:defRPr>
              </a:lvl2pPr>
              <a:lvl3pPr marL="1143000" indent="-228600" eaLnBrk="0" hangingPunct="0">
                <a:defRPr>
                  <a:solidFill>
                    <a:schemeClr val="tx1"/>
                  </a:solidFill>
                  <a:latin typeface="Arial" panose="020B0604020202020204" pitchFamily="34" charset="0"/>
                  <a:ea typeface="DejaVu Sans" pitchFamily="34" charset="0"/>
                  <a:cs typeface="DejaVu Sans" pitchFamily="34" charset="0"/>
                </a:defRPr>
              </a:lvl3pPr>
              <a:lvl4pPr marL="1600200" indent="-228600" eaLnBrk="0" hangingPunct="0">
                <a:defRPr>
                  <a:solidFill>
                    <a:schemeClr val="tx1"/>
                  </a:solidFill>
                  <a:latin typeface="Arial" panose="020B0604020202020204" pitchFamily="34" charset="0"/>
                  <a:ea typeface="DejaVu Sans" pitchFamily="34" charset="0"/>
                  <a:cs typeface="DejaVu Sans" pitchFamily="34" charset="0"/>
                </a:defRPr>
              </a:lvl4pPr>
              <a:lvl5pPr marL="2057400" indent="-228600" eaLnBrk="0" hangingPunct="0">
                <a:defRPr>
                  <a:solidFill>
                    <a:schemeClr val="tx1"/>
                  </a:solidFill>
                  <a:latin typeface="Arial" panose="020B0604020202020204" pitchFamily="34"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pitchFamily="34" charset="0"/>
                  <a:cs typeface="DejaVu Sans" pitchFamily="34" charset="0"/>
                </a:defRPr>
              </a:lvl9pPr>
            </a:lstStyle>
            <a:p>
              <a:pPr eaLnBrk="1" hangingPunct="1"/>
              <a:r>
                <a:rPr lang="en-US" altLang="en-US">
                  <a:solidFill>
                    <a:srgbClr val="000000"/>
                  </a:solidFill>
                </a:rPr>
                <a:t>IEEE</a:t>
              </a:r>
              <a:endParaRPr lang="en-US" altLang="en-US"/>
            </a:p>
            <a:p>
              <a:pPr eaLnBrk="1" hangingPunct="1"/>
              <a:r>
                <a:rPr lang="en-US" altLang="en-US">
                  <a:solidFill>
                    <a:srgbClr val="000000"/>
                  </a:solidFill>
                </a:rPr>
                <a:t>802</a:t>
              </a:r>
              <a:endParaRPr lang="en-US" altLang="en-US"/>
            </a:p>
          </p:txBody>
        </p:sp>
      </p:grpSp>
      <p:sp>
        <p:nvSpPr>
          <p:cNvPr id="68" name="Content Placeholder 68"/>
          <p:cNvSpPr txBox="1">
            <a:spLocks/>
          </p:cNvSpPr>
          <p:nvPr/>
        </p:nvSpPr>
        <p:spPr bwMode="auto">
          <a:xfrm>
            <a:off x="203631" y="1150499"/>
            <a:ext cx="7010847" cy="1349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r>
              <a:rPr lang="en-US" altLang="en-US" sz="2000" kern="0" dirty="0"/>
              <a:t>Focus on </a:t>
            </a:r>
            <a:r>
              <a:rPr lang="en-US" altLang="en-US" sz="2000" b="1" kern="0" dirty="0"/>
              <a:t>link and physical layers </a:t>
            </a:r>
            <a:r>
              <a:rPr lang="en-US" altLang="en-US" sz="2000" kern="0" dirty="0"/>
              <a:t>of the network stack</a:t>
            </a:r>
          </a:p>
          <a:p>
            <a:r>
              <a:rPr lang="en-US" altLang="en-US" sz="2000" kern="0" dirty="0"/>
              <a:t>Leverage IETF protocols for upper layers</a:t>
            </a:r>
          </a:p>
          <a:p>
            <a:endParaRPr lang="en-US" altLang="en-US" kern="0" dirty="0"/>
          </a:p>
        </p:txBody>
      </p:sp>
      <p:sp>
        <p:nvSpPr>
          <p:cNvPr id="70" name="Date Placeholder 4">
            <a:extLst>
              <a:ext uri="{FF2B5EF4-FFF2-40B4-BE49-F238E27FC236}">
                <a16:creationId xmlns:a16="http://schemas.microsoft.com/office/drawing/2014/main" id="{3F7D0C61-9A1C-4FF4-AD8B-D80C7DF55639}"/>
              </a:ext>
            </a:extLst>
          </p:cNvPr>
          <p:cNvSpPr>
            <a:spLocks noGrp="1"/>
          </p:cNvSpPr>
          <p:nvPr>
            <p:ph type="dt" sz="half" idx="16"/>
          </p:nvPr>
        </p:nvSpPr>
        <p:spPr>
          <a:xfrm>
            <a:off x="5598213" y="6426104"/>
            <a:ext cx="995579" cy="210312"/>
          </a:xfrm>
        </p:spPr>
        <p:txBody>
          <a:bodyPr/>
          <a:lstStyle/>
          <a:p>
            <a:pPr>
              <a:defRPr/>
            </a:pPr>
            <a:r>
              <a:rPr lang="en-US" altLang="ja-JP" dirty="0"/>
              <a:t>June 2022</a:t>
            </a:r>
            <a:endParaRPr lang="en-US" dirty="0"/>
          </a:p>
        </p:txBody>
      </p:sp>
    </p:spTree>
    <p:extLst>
      <p:ext uri="{BB962C8B-B14F-4D97-AF65-F5344CB8AC3E}">
        <p14:creationId xmlns:p14="http://schemas.microsoft.com/office/powerpoint/2010/main" val="15760959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GHz Mesh Backhaul Wireless Use Case: Deploying Today</a:t>
            </a:r>
          </a:p>
        </p:txBody>
      </p:sp>
      <p:sp>
        <p:nvSpPr>
          <p:cNvPr id="26" name="Rectangle 25"/>
          <p:cNvSpPr/>
          <p:nvPr/>
        </p:nvSpPr>
        <p:spPr>
          <a:xfrm>
            <a:off x="609443" y="1342016"/>
            <a:ext cx="4648200" cy="5170646"/>
          </a:xfrm>
          <a:prstGeom prst="rect">
            <a:avLst/>
          </a:prstGeom>
        </p:spPr>
        <p:txBody>
          <a:bodyPr wrap="square">
            <a:spAutoFit/>
          </a:bodyPr>
          <a:lstStyle/>
          <a:p>
            <a:r>
              <a:rPr lang="en-US" dirty="0"/>
              <a:t>“</a:t>
            </a:r>
            <a:r>
              <a:rPr lang="en-US" i="1" dirty="0"/>
              <a:t>Leading Wi-Fi and wireless network solution vendor </a:t>
            </a:r>
            <a:r>
              <a:rPr lang="en-US" i="1" dirty="0">
                <a:hlinkClick r:id="rId3"/>
              </a:rPr>
              <a:t>Cambium Networks</a:t>
            </a:r>
            <a:r>
              <a:rPr lang="en-US" i="1" dirty="0"/>
              <a:t> announced today that they will be incorporating Facebook’s </a:t>
            </a:r>
            <a:r>
              <a:rPr lang="en-US" i="1" dirty="0" err="1">
                <a:hlinkClick r:id="rId4"/>
              </a:rPr>
              <a:t>Terragraph</a:t>
            </a:r>
            <a:r>
              <a:rPr lang="en-US" i="1" dirty="0"/>
              <a:t> technology into a new series of Cambium Networks </a:t>
            </a:r>
            <a:r>
              <a:rPr lang="en-US" b="1" i="1" dirty="0"/>
              <a:t>60 GHz radio products</a:t>
            </a:r>
            <a:r>
              <a:rPr lang="en-US" i="1" dirty="0"/>
              <a:t> called </a:t>
            </a:r>
            <a:r>
              <a:rPr lang="en-US" i="1" dirty="0" err="1"/>
              <a:t>cnWave</a:t>
            </a:r>
            <a:r>
              <a:rPr lang="en-US" i="1" dirty="0"/>
              <a:t>™. The news comes as </a:t>
            </a:r>
            <a:r>
              <a:rPr lang="en-US" i="1" dirty="0" err="1"/>
              <a:t>Terragraph</a:t>
            </a:r>
            <a:r>
              <a:rPr lang="en-US" i="1" dirty="0"/>
              <a:t> appears to be ramping up go-to-market activities with trials underway in Hungary and most recently in Malaysia.”</a:t>
            </a:r>
          </a:p>
          <a:p>
            <a:endParaRPr lang="en-US" i="1" dirty="0"/>
          </a:p>
          <a:p>
            <a:r>
              <a:rPr lang="en-US" i="1" dirty="0"/>
              <a:t>“</a:t>
            </a:r>
            <a:r>
              <a:rPr lang="en-US" i="1" dirty="0" err="1"/>
              <a:t>Terragraph</a:t>
            </a:r>
            <a:r>
              <a:rPr lang="en-US" i="1" dirty="0"/>
              <a:t> is essentially a 60 GHz-based meshed (or multi-hop, multi-point) backhaul radio system for deployment at street level in cities</a:t>
            </a:r>
            <a:r>
              <a:rPr lang="en-US" i="1"/>
              <a:t>.” </a:t>
            </a:r>
          </a:p>
          <a:p>
            <a:endParaRPr lang="en-US" i="1" dirty="0"/>
          </a:p>
          <a:p>
            <a:r>
              <a:rPr lang="en-GB" sz="1400" dirty="0">
                <a:hlinkClick r:id="rId5"/>
              </a:rPr>
              <a:t>https://wifinowevents.com/news-and-blog/cambium-networks-to-incorporate-facebook-terragraph-tech-into-new-60-ghz-products/</a:t>
            </a:r>
            <a:r>
              <a:rPr lang="en-GB" sz="1400" dirty="0"/>
              <a:t> </a:t>
            </a:r>
          </a:p>
        </p:txBody>
      </p:sp>
      <p:pic>
        <p:nvPicPr>
          <p:cNvPr id="3" name="Picture 2"/>
          <p:cNvPicPr>
            <a:picLocks noChangeAspect="1"/>
          </p:cNvPicPr>
          <p:nvPr/>
        </p:nvPicPr>
        <p:blipFill>
          <a:blip r:embed="rId6"/>
          <a:stretch>
            <a:fillRect/>
          </a:stretch>
        </p:blipFill>
        <p:spPr>
          <a:xfrm>
            <a:off x="5791200" y="1857824"/>
            <a:ext cx="6115050" cy="2263363"/>
          </a:xfrm>
          <a:prstGeom prst="rect">
            <a:avLst/>
          </a:prstGeom>
        </p:spPr>
      </p:pic>
      <p:sp>
        <p:nvSpPr>
          <p:cNvPr id="6" name="Date Placeholder 4">
            <a:extLst>
              <a:ext uri="{FF2B5EF4-FFF2-40B4-BE49-F238E27FC236}">
                <a16:creationId xmlns:a16="http://schemas.microsoft.com/office/drawing/2014/main" id="{70A7EA60-8CA9-4B82-939F-10D786CEA4AB}"/>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7" name="Slide Number Placeholder 3">
            <a:extLst>
              <a:ext uri="{FF2B5EF4-FFF2-40B4-BE49-F238E27FC236}">
                <a16:creationId xmlns:a16="http://schemas.microsoft.com/office/drawing/2014/main" id="{A7733BD1-4C78-448E-B842-A517DDDF089B}"/>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29145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3" y="519236"/>
            <a:ext cx="10969943" cy="563238"/>
          </a:xfrm>
          <a:noFill/>
        </p:spPr>
        <p:txBody>
          <a:bodyPr>
            <a:normAutofit/>
          </a:bodyPr>
          <a:lstStyle/>
          <a:p>
            <a:r>
              <a:rPr lang="en-US" dirty="0"/>
              <a:t>60 GHz Worldwide Spectrum</a:t>
            </a:r>
          </a:p>
        </p:txBody>
      </p:sp>
      <p:sp>
        <p:nvSpPr>
          <p:cNvPr id="2" name="Rectangle 1"/>
          <p:cNvSpPr/>
          <p:nvPr/>
        </p:nvSpPr>
        <p:spPr>
          <a:xfrm>
            <a:off x="503340" y="1036372"/>
            <a:ext cx="8382000" cy="1323439"/>
          </a:xfrm>
          <a:prstGeom prst="rect">
            <a:avLst/>
          </a:prstGeom>
        </p:spPr>
        <p:txBody>
          <a:bodyPr wrap="square">
            <a:spAutoFit/>
          </a:bodyPr>
          <a:lstStyle/>
          <a:p>
            <a:pPr marL="112713" indent="-112713">
              <a:buFont typeface="Arial" panose="020B0604020202020204" pitchFamily="34" charset="0"/>
              <a:buChar char="•"/>
            </a:pPr>
            <a:r>
              <a:rPr lang="en-US" sz="2000" dirty="0"/>
              <a:t> Worldwide, unlicensed, spectrum availability</a:t>
            </a:r>
          </a:p>
          <a:p>
            <a:pPr marL="112713" indent="-112713">
              <a:buFont typeface="Arial" panose="020B0604020202020204" pitchFamily="34" charset="0"/>
              <a:buChar char="•"/>
            </a:pPr>
            <a:r>
              <a:rPr lang="en-US" sz="2000" dirty="0"/>
              <a:t> 4 bands available in EU and Japan</a:t>
            </a:r>
          </a:p>
          <a:p>
            <a:pPr marL="112713" indent="-112713">
              <a:buFont typeface="Arial" panose="020B0604020202020204" pitchFamily="34" charset="0"/>
              <a:buChar char="•"/>
            </a:pPr>
            <a:r>
              <a:rPr lang="en-US" sz="2000" dirty="0"/>
              <a:t> Recently expanded spectrum in U.S. from 57 – 71GHz, additional countries also considering expansion</a:t>
            </a:r>
          </a:p>
        </p:txBody>
      </p:sp>
      <p:grpSp>
        <p:nvGrpSpPr>
          <p:cNvPr id="59" name="Group 58"/>
          <p:cNvGrpSpPr/>
          <p:nvPr/>
        </p:nvGrpSpPr>
        <p:grpSpPr>
          <a:xfrm>
            <a:off x="2220977" y="2362200"/>
            <a:ext cx="7673847" cy="3973504"/>
            <a:chOff x="696976" y="2362200"/>
            <a:chExt cx="7673847" cy="3973504"/>
          </a:xfrm>
        </p:grpSpPr>
        <p:sp>
          <p:nvSpPr>
            <p:cNvPr id="34" name="Rectangle 33"/>
            <p:cNvSpPr/>
            <p:nvPr/>
          </p:nvSpPr>
          <p:spPr>
            <a:xfrm>
              <a:off x="4434169" y="2362200"/>
              <a:ext cx="1318374" cy="2971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23687" y="2362200"/>
              <a:ext cx="1196780" cy="297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309169" y="2362200"/>
              <a:ext cx="1196780" cy="297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09905" y="2362200"/>
              <a:ext cx="1196780" cy="2971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85595" y="2362200"/>
              <a:ext cx="1196780" cy="29718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5400000">
              <a:off x="390810" y="5619976"/>
              <a:ext cx="858554" cy="246221"/>
            </a:xfrm>
            <a:prstGeom prst="rect">
              <a:avLst/>
            </a:prstGeom>
            <a:noFill/>
          </p:spPr>
          <p:txBody>
            <a:bodyPr wrap="square" rtlCol="0">
              <a:spAutoFit/>
            </a:bodyPr>
            <a:lstStyle/>
            <a:p>
              <a:r>
                <a:rPr lang="en-US" sz="1000" dirty="0"/>
                <a:t>57.00 GHz</a:t>
              </a:r>
            </a:p>
          </p:txBody>
        </p:sp>
        <p:sp>
          <p:nvSpPr>
            <p:cNvPr id="14" name="TextBox 13"/>
            <p:cNvSpPr txBox="1"/>
            <p:nvPr/>
          </p:nvSpPr>
          <p:spPr>
            <a:xfrm rot="5400000">
              <a:off x="7741099" y="5704843"/>
              <a:ext cx="1013227" cy="246221"/>
            </a:xfrm>
            <a:prstGeom prst="rect">
              <a:avLst/>
            </a:prstGeom>
            <a:noFill/>
          </p:spPr>
          <p:txBody>
            <a:bodyPr wrap="square" rtlCol="0">
              <a:spAutoFit/>
            </a:bodyPr>
            <a:lstStyle/>
            <a:p>
              <a:r>
                <a:rPr lang="en-US" sz="1000" dirty="0"/>
                <a:t>71.00 GHz</a:t>
              </a:r>
            </a:p>
          </p:txBody>
        </p:sp>
        <p:sp>
          <p:nvSpPr>
            <p:cNvPr id="15" name="Rectangle 14"/>
            <p:cNvSpPr/>
            <p:nvPr/>
          </p:nvSpPr>
          <p:spPr>
            <a:xfrm>
              <a:off x="940697" y="2362200"/>
              <a:ext cx="119678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3800" y="2481147"/>
              <a:ext cx="7389260" cy="215444"/>
            </a:xfrm>
            <a:prstGeom prst="rect">
              <a:avLst/>
            </a:prstGeom>
            <a:solidFill>
              <a:schemeClr val="accent6">
                <a:lumMod val="10000"/>
                <a:lumOff val="90000"/>
              </a:schemeClr>
            </a:solidFill>
          </p:spPr>
          <p:txBody>
            <a:bodyPr wrap="square" rtlCol="0">
              <a:spAutoFit/>
            </a:bodyPr>
            <a:lstStyle/>
            <a:p>
              <a:pPr algn="ctr"/>
              <a:r>
                <a:rPr lang="en-US" sz="800" dirty="0"/>
                <a:t>U.S. (57.00 GHz – 71.00 GHz)</a:t>
              </a:r>
            </a:p>
          </p:txBody>
        </p:sp>
        <p:sp>
          <p:nvSpPr>
            <p:cNvPr id="29" name="TextBox 28"/>
            <p:cNvSpPr txBox="1"/>
            <p:nvPr/>
          </p:nvSpPr>
          <p:spPr>
            <a:xfrm>
              <a:off x="843800" y="3335525"/>
              <a:ext cx="3801150" cy="215444"/>
            </a:xfrm>
            <a:prstGeom prst="rect">
              <a:avLst/>
            </a:prstGeom>
            <a:solidFill>
              <a:schemeClr val="accent6">
                <a:lumMod val="10000"/>
                <a:lumOff val="90000"/>
              </a:schemeClr>
            </a:solidFill>
          </p:spPr>
          <p:txBody>
            <a:bodyPr wrap="square" rtlCol="0">
              <a:spAutoFit/>
            </a:bodyPr>
            <a:lstStyle/>
            <a:p>
              <a:pPr algn="ctr"/>
              <a:r>
                <a:rPr lang="en-US" sz="800" dirty="0"/>
                <a:t>South Korea (57.00 GHz – 64.00 GHz)</a:t>
              </a:r>
            </a:p>
          </p:txBody>
        </p:sp>
        <p:sp>
          <p:nvSpPr>
            <p:cNvPr id="30" name="TextBox 29"/>
            <p:cNvSpPr txBox="1"/>
            <p:nvPr/>
          </p:nvSpPr>
          <p:spPr>
            <a:xfrm>
              <a:off x="849164" y="3766286"/>
              <a:ext cx="5002445" cy="215444"/>
            </a:xfrm>
            <a:prstGeom prst="rect">
              <a:avLst/>
            </a:prstGeom>
            <a:solidFill>
              <a:schemeClr val="accent6">
                <a:lumMod val="10000"/>
                <a:lumOff val="90000"/>
              </a:schemeClr>
            </a:solidFill>
          </p:spPr>
          <p:txBody>
            <a:bodyPr wrap="square" rtlCol="0">
              <a:spAutoFit/>
            </a:bodyPr>
            <a:lstStyle/>
            <a:p>
              <a:pPr algn="ctr"/>
              <a:r>
                <a:rPr lang="en-US" sz="800" dirty="0"/>
                <a:t>Japan (57.00 GHz – 66.00 GHz)</a:t>
              </a:r>
            </a:p>
          </p:txBody>
        </p:sp>
        <p:sp>
          <p:nvSpPr>
            <p:cNvPr id="31" name="TextBox 30"/>
            <p:cNvSpPr txBox="1"/>
            <p:nvPr/>
          </p:nvSpPr>
          <p:spPr>
            <a:xfrm>
              <a:off x="2132098" y="4192973"/>
              <a:ext cx="6100961" cy="215444"/>
            </a:xfrm>
            <a:prstGeom prst="rect">
              <a:avLst/>
            </a:prstGeom>
            <a:solidFill>
              <a:schemeClr val="accent6">
                <a:lumMod val="10000"/>
                <a:lumOff val="90000"/>
              </a:schemeClr>
            </a:solidFill>
          </p:spPr>
          <p:txBody>
            <a:bodyPr wrap="square" rtlCol="0">
              <a:spAutoFit/>
            </a:bodyPr>
            <a:lstStyle/>
            <a:p>
              <a:pPr algn="ctr"/>
              <a:r>
                <a:rPr lang="en-US" sz="800" dirty="0"/>
                <a:t>Australia (57.00 GHz – 71.00 GHz)</a:t>
              </a:r>
            </a:p>
          </p:txBody>
        </p:sp>
        <p:sp>
          <p:nvSpPr>
            <p:cNvPr id="32" name="TextBox 31"/>
            <p:cNvSpPr txBox="1"/>
            <p:nvPr/>
          </p:nvSpPr>
          <p:spPr>
            <a:xfrm>
              <a:off x="1995983" y="4642679"/>
              <a:ext cx="2648967" cy="215444"/>
            </a:xfrm>
            <a:prstGeom prst="rect">
              <a:avLst/>
            </a:prstGeom>
            <a:solidFill>
              <a:schemeClr val="accent6">
                <a:lumMod val="10000"/>
                <a:lumOff val="90000"/>
              </a:schemeClr>
            </a:solidFill>
          </p:spPr>
          <p:txBody>
            <a:bodyPr wrap="square" rtlCol="0">
              <a:spAutoFit/>
            </a:bodyPr>
            <a:lstStyle/>
            <a:p>
              <a:pPr algn="ctr"/>
              <a:r>
                <a:rPr lang="en-US" sz="800" dirty="0"/>
                <a:t>China (59.00 GHz – 64.00 GHz)</a:t>
              </a:r>
            </a:p>
          </p:txBody>
        </p:sp>
        <p:sp>
          <p:nvSpPr>
            <p:cNvPr id="27" name="TextBox 26"/>
            <p:cNvSpPr txBox="1"/>
            <p:nvPr/>
          </p:nvSpPr>
          <p:spPr>
            <a:xfrm>
              <a:off x="1112966" y="4997806"/>
              <a:ext cx="900726" cy="276999"/>
            </a:xfrm>
            <a:prstGeom prst="rect">
              <a:avLst/>
            </a:prstGeom>
            <a:noFill/>
          </p:spPr>
          <p:txBody>
            <a:bodyPr wrap="square" rtlCol="0">
              <a:spAutoFit/>
            </a:bodyPr>
            <a:lstStyle/>
            <a:p>
              <a:r>
                <a:rPr lang="en-US" sz="1200" dirty="0">
                  <a:solidFill>
                    <a:srgbClr val="00B050"/>
                  </a:solidFill>
                </a:rPr>
                <a:t>Channel 1</a:t>
              </a:r>
            </a:p>
          </p:txBody>
        </p:sp>
        <p:sp>
          <p:nvSpPr>
            <p:cNvPr id="43" name="TextBox 42"/>
            <p:cNvSpPr txBox="1"/>
            <p:nvPr/>
          </p:nvSpPr>
          <p:spPr>
            <a:xfrm>
              <a:off x="7049823" y="4984714"/>
              <a:ext cx="900726" cy="276999"/>
            </a:xfrm>
            <a:prstGeom prst="rect">
              <a:avLst/>
            </a:prstGeom>
            <a:noFill/>
          </p:spPr>
          <p:txBody>
            <a:bodyPr wrap="square" rtlCol="0">
              <a:spAutoFit/>
            </a:bodyPr>
            <a:lstStyle>
              <a:defPPr>
                <a:defRPr lang="en-US"/>
              </a:defPPr>
              <a:lvl1pPr>
                <a:defRPr sz="1200">
                  <a:solidFill>
                    <a:srgbClr val="00B050"/>
                  </a:solidFill>
                </a:defRPr>
              </a:lvl1pPr>
            </a:lstStyle>
            <a:p>
              <a:r>
                <a:rPr lang="en-US" dirty="0"/>
                <a:t>Channel 6</a:t>
              </a:r>
            </a:p>
          </p:txBody>
        </p:sp>
        <p:sp>
          <p:nvSpPr>
            <p:cNvPr id="44" name="TextBox 43"/>
            <p:cNvSpPr txBox="1"/>
            <p:nvPr/>
          </p:nvSpPr>
          <p:spPr>
            <a:xfrm>
              <a:off x="5884369" y="4988415"/>
              <a:ext cx="900726" cy="276999"/>
            </a:xfrm>
            <a:prstGeom prst="rect">
              <a:avLst/>
            </a:prstGeom>
            <a:noFill/>
          </p:spPr>
          <p:txBody>
            <a:bodyPr wrap="square" rtlCol="0">
              <a:spAutoFit/>
            </a:bodyPr>
            <a:lstStyle>
              <a:defPPr>
                <a:defRPr lang="en-US"/>
              </a:defPPr>
              <a:lvl1pPr>
                <a:defRPr sz="1200">
                  <a:solidFill>
                    <a:srgbClr val="00B050"/>
                  </a:solidFill>
                </a:defRPr>
              </a:lvl1pPr>
            </a:lstStyle>
            <a:p>
              <a:r>
                <a:rPr lang="en-US" dirty="0"/>
                <a:t>Channel 5</a:t>
              </a:r>
            </a:p>
          </p:txBody>
        </p:sp>
        <p:sp>
          <p:nvSpPr>
            <p:cNvPr id="45" name="TextBox 44"/>
            <p:cNvSpPr txBox="1"/>
            <p:nvPr/>
          </p:nvSpPr>
          <p:spPr>
            <a:xfrm>
              <a:off x="3452911" y="4985550"/>
              <a:ext cx="900726" cy="276999"/>
            </a:xfrm>
            <a:prstGeom prst="rect">
              <a:avLst/>
            </a:prstGeom>
            <a:noFill/>
          </p:spPr>
          <p:txBody>
            <a:bodyPr wrap="square" rtlCol="0">
              <a:spAutoFit/>
            </a:bodyPr>
            <a:lstStyle>
              <a:defPPr>
                <a:defRPr lang="en-US"/>
              </a:defPPr>
              <a:lvl1pPr>
                <a:defRPr sz="1200">
                  <a:solidFill>
                    <a:srgbClr val="00B050"/>
                  </a:solidFill>
                </a:defRPr>
              </a:lvl1pPr>
            </a:lstStyle>
            <a:p>
              <a:r>
                <a:rPr lang="en-US" dirty="0"/>
                <a:t>Channel 3</a:t>
              </a:r>
            </a:p>
          </p:txBody>
        </p:sp>
        <p:sp>
          <p:nvSpPr>
            <p:cNvPr id="46" name="TextBox 45"/>
            <p:cNvSpPr txBox="1"/>
            <p:nvPr/>
          </p:nvSpPr>
          <p:spPr>
            <a:xfrm>
              <a:off x="2227428" y="4993212"/>
              <a:ext cx="900726" cy="276999"/>
            </a:xfrm>
            <a:prstGeom prst="rect">
              <a:avLst/>
            </a:prstGeom>
            <a:noFill/>
          </p:spPr>
          <p:txBody>
            <a:bodyPr wrap="square" rtlCol="0">
              <a:spAutoFit/>
            </a:bodyPr>
            <a:lstStyle>
              <a:defPPr>
                <a:defRPr lang="en-US"/>
              </a:defPPr>
              <a:lvl1pPr>
                <a:defRPr sz="1200">
                  <a:solidFill>
                    <a:srgbClr val="00B050"/>
                  </a:solidFill>
                </a:defRPr>
              </a:lvl1pPr>
            </a:lstStyle>
            <a:p>
              <a:r>
                <a:rPr lang="en-US" dirty="0"/>
                <a:t>Channel 2</a:t>
              </a:r>
            </a:p>
          </p:txBody>
        </p:sp>
        <p:sp>
          <p:nvSpPr>
            <p:cNvPr id="47" name="TextBox 46"/>
            <p:cNvSpPr txBox="1"/>
            <p:nvPr/>
          </p:nvSpPr>
          <p:spPr>
            <a:xfrm>
              <a:off x="4656580" y="4993213"/>
              <a:ext cx="900726" cy="276999"/>
            </a:xfrm>
            <a:prstGeom prst="rect">
              <a:avLst/>
            </a:prstGeom>
            <a:noFill/>
          </p:spPr>
          <p:txBody>
            <a:bodyPr wrap="square" rtlCol="0">
              <a:spAutoFit/>
            </a:bodyPr>
            <a:lstStyle>
              <a:defPPr>
                <a:defRPr lang="en-US"/>
              </a:defPPr>
              <a:lvl1pPr>
                <a:defRPr sz="1200">
                  <a:solidFill>
                    <a:srgbClr val="00B050"/>
                  </a:solidFill>
                </a:defRPr>
              </a:lvl1pPr>
            </a:lstStyle>
            <a:p>
              <a:r>
                <a:rPr lang="en-US" dirty="0"/>
                <a:t>Channel 4</a:t>
              </a:r>
            </a:p>
          </p:txBody>
        </p:sp>
        <p:sp>
          <p:nvSpPr>
            <p:cNvPr id="48" name="TextBox 47"/>
            <p:cNvSpPr txBox="1"/>
            <p:nvPr/>
          </p:nvSpPr>
          <p:spPr>
            <a:xfrm>
              <a:off x="849164" y="2911908"/>
              <a:ext cx="5002445" cy="215444"/>
            </a:xfrm>
            <a:prstGeom prst="rect">
              <a:avLst/>
            </a:prstGeom>
            <a:solidFill>
              <a:schemeClr val="accent6">
                <a:lumMod val="10000"/>
                <a:lumOff val="90000"/>
              </a:schemeClr>
            </a:solidFill>
          </p:spPr>
          <p:txBody>
            <a:bodyPr wrap="square" rtlCol="0">
              <a:spAutoFit/>
            </a:bodyPr>
            <a:lstStyle/>
            <a:p>
              <a:pPr algn="ctr"/>
              <a:r>
                <a:rPr lang="en-US" sz="800" dirty="0"/>
                <a:t>EU (57.00 GHz – 66.00 GHz)</a:t>
              </a:r>
            </a:p>
          </p:txBody>
        </p:sp>
        <p:sp>
          <p:nvSpPr>
            <p:cNvPr id="49" name="TextBox 48"/>
            <p:cNvSpPr txBox="1"/>
            <p:nvPr/>
          </p:nvSpPr>
          <p:spPr>
            <a:xfrm rot="5400000">
              <a:off x="1651233" y="5685550"/>
              <a:ext cx="991925" cy="246221"/>
            </a:xfrm>
            <a:prstGeom prst="rect">
              <a:avLst/>
            </a:prstGeom>
            <a:noFill/>
          </p:spPr>
          <p:txBody>
            <a:bodyPr wrap="square" rtlCol="0">
              <a:spAutoFit/>
            </a:bodyPr>
            <a:lstStyle/>
            <a:p>
              <a:r>
                <a:rPr lang="en-US" sz="1000" dirty="0"/>
                <a:t>59.40 GHz</a:t>
              </a:r>
            </a:p>
          </p:txBody>
        </p:sp>
        <p:sp>
          <p:nvSpPr>
            <p:cNvPr id="53" name="TextBox 52"/>
            <p:cNvSpPr txBox="1"/>
            <p:nvPr/>
          </p:nvSpPr>
          <p:spPr>
            <a:xfrm rot="5400000">
              <a:off x="6376335" y="5667779"/>
              <a:ext cx="991925" cy="246221"/>
            </a:xfrm>
            <a:prstGeom prst="rect">
              <a:avLst/>
            </a:prstGeom>
            <a:noFill/>
          </p:spPr>
          <p:txBody>
            <a:bodyPr wrap="square" rtlCol="0">
              <a:spAutoFit/>
            </a:bodyPr>
            <a:lstStyle/>
            <a:p>
              <a:r>
                <a:rPr lang="en-US" sz="1000" dirty="0"/>
                <a:t>68.04 GHz</a:t>
              </a:r>
            </a:p>
          </p:txBody>
        </p:sp>
        <p:sp>
          <p:nvSpPr>
            <p:cNvPr id="54" name="TextBox 53"/>
            <p:cNvSpPr txBox="1"/>
            <p:nvPr/>
          </p:nvSpPr>
          <p:spPr>
            <a:xfrm rot="5400000">
              <a:off x="5226572" y="5706852"/>
              <a:ext cx="991925" cy="246221"/>
            </a:xfrm>
            <a:prstGeom prst="rect">
              <a:avLst/>
            </a:prstGeom>
            <a:noFill/>
          </p:spPr>
          <p:txBody>
            <a:bodyPr wrap="square" rtlCol="0">
              <a:spAutoFit/>
            </a:bodyPr>
            <a:lstStyle/>
            <a:p>
              <a:r>
                <a:rPr lang="en-US" sz="1000" dirty="0"/>
                <a:t>65.88 GHz</a:t>
              </a:r>
            </a:p>
          </p:txBody>
        </p:sp>
        <p:sp>
          <p:nvSpPr>
            <p:cNvPr id="55" name="TextBox 54"/>
            <p:cNvSpPr txBox="1"/>
            <p:nvPr/>
          </p:nvSpPr>
          <p:spPr>
            <a:xfrm rot="5400000">
              <a:off x="4014558" y="5716631"/>
              <a:ext cx="991925" cy="246221"/>
            </a:xfrm>
            <a:prstGeom prst="rect">
              <a:avLst/>
            </a:prstGeom>
            <a:noFill/>
          </p:spPr>
          <p:txBody>
            <a:bodyPr wrap="square" rtlCol="0">
              <a:spAutoFit/>
            </a:bodyPr>
            <a:lstStyle/>
            <a:p>
              <a:r>
                <a:rPr lang="en-US" sz="1000" dirty="0"/>
                <a:t>63.72 GHz</a:t>
              </a:r>
            </a:p>
          </p:txBody>
        </p:sp>
        <p:sp>
          <p:nvSpPr>
            <p:cNvPr id="56" name="TextBox 55"/>
            <p:cNvSpPr txBox="1"/>
            <p:nvPr/>
          </p:nvSpPr>
          <p:spPr>
            <a:xfrm rot="5400000">
              <a:off x="2797487" y="5712088"/>
              <a:ext cx="991925" cy="246221"/>
            </a:xfrm>
            <a:prstGeom prst="rect">
              <a:avLst/>
            </a:prstGeom>
            <a:noFill/>
          </p:spPr>
          <p:txBody>
            <a:bodyPr wrap="square" rtlCol="0">
              <a:spAutoFit/>
            </a:bodyPr>
            <a:lstStyle/>
            <a:p>
              <a:r>
                <a:rPr lang="en-US" sz="1000" dirty="0"/>
                <a:t>61.56 GHz</a:t>
              </a:r>
            </a:p>
          </p:txBody>
        </p:sp>
        <p:sp>
          <p:nvSpPr>
            <p:cNvPr id="57" name="TextBox 56"/>
            <p:cNvSpPr txBox="1"/>
            <p:nvPr/>
          </p:nvSpPr>
          <p:spPr>
            <a:xfrm rot="5400000">
              <a:off x="7525581" y="5690641"/>
              <a:ext cx="991925" cy="246221"/>
            </a:xfrm>
            <a:prstGeom prst="rect">
              <a:avLst/>
            </a:prstGeom>
            <a:noFill/>
          </p:spPr>
          <p:txBody>
            <a:bodyPr wrap="square" rtlCol="0">
              <a:spAutoFit/>
            </a:bodyPr>
            <a:lstStyle/>
            <a:p>
              <a:r>
                <a:rPr lang="en-US" sz="1000" dirty="0"/>
                <a:t>70.2 GHz</a:t>
              </a:r>
            </a:p>
          </p:txBody>
        </p:sp>
        <p:sp>
          <p:nvSpPr>
            <p:cNvPr id="58" name="TextBox 57"/>
            <p:cNvSpPr txBox="1"/>
            <p:nvPr/>
          </p:nvSpPr>
          <p:spPr>
            <a:xfrm rot="5400000">
              <a:off x="630951" y="5639897"/>
              <a:ext cx="858554" cy="246221"/>
            </a:xfrm>
            <a:prstGeom prst="rect">
              <a:avLst/>
            </a:prstGeom>
            <a:noFill/>
          </p:spPr>
          <p:txBody>
            <a:bodyPr wrap="square" rtlCol="0">
              <a:spAutoFit/>
            </a:bodyPr>
            <a:lstStyle/>
            <a:p>
              <a:r>
                <a:rPr lang="en-US" sz="1000" dirty="0"/>
                <a:t>57.24 GHz</a:t>
              </a:r>
            </a:p>
          </p:txBody>
        </p:sp>
      </p:grpSp>
      <p:sp>
        <p:nvSpPr>
          <p:cNvPr id="38" name="Date Placeholder 4">
            <a:extLst>
              <a:ext uri="{FF2B5EF4-FFF2-40B4-BE49-F238E27FC236}">
                <a16:creationId xmlns:a16="http://schemas.microsoft.com/office/drawing/2014/main" id="{C6AD6C35-7210-49C4-9F1E-2DC679694EFD}"/>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39" name="Slide Number Placeholder 3">
            <a:extLst>
              <a:ext uri="{FF2B5EF4-FFF2-40B4-BE49-F238E27FC236}">
                <a16:creationId xmlns:a16="http://schemas.microsoft.com/office/drawing/2014/main" id="{CA70CBB2-6C8C-432E-B7B1-983790501C8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34941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6" y="584466"/>
            <a:ext cx="11582400" cy="516276"/>
          </a:xfrm>
        </p:spPr>
        <p:txBody>
          <a:bodyPr>
            <a:normAutofit/>
          </a:bodyPr>
          <a:lstStyle/>
          <a:p>
            <a:pPr algn="ctr"/>
            <a:r>
              <a:rPr lang="en-US" dirty="0"/>
              <a:t>802.11ay </a:t>
            </a:r>
            <a:r>
              <a:rPr lang="en-GB" dirty="0"/>
              <a:t>builds on 802.11ad with MIMO and channel bonding features</a:t>
            </a:r>
            <a:endParaRPr lang="en-US" dirty="0"/>
          </a:p>
        </p:txBody>
      </p:sp>
      <p:sp>
        <p:nvSpPr>
          <p:cNvPr id="3" name="Content Placeholder 2"/>
          <p:cNvSpPr>
            <a:spLocks noGrp="1"/>
          </p:cNvSpPr>
          <p:nvPr>
            <p:ph idx="1"/>
          </p:nvPr>
        </p:nvSpPr>
        <p:spPr>
          <a:xfrm>
            <a:off x="609600" y="1374053"/>
            <a:ext cx="3987586" cy="4648200"/>
          </a:xfrm>
        </p:spPr>
        <p:txBody>
          <a:bodyPr>
            <a:normAutofit/>
          </a:bodyPr>
          <a:lstStyle/>
          <a:p>
            <a:pPr marL="285750" indent="-285750">
              <a:buFont typeface="Arial" panose="020B0604020202020204" pitchFamily="34" charset="0"/>
              <a:buChar char="•"/>
            </a:pPr>
            <a:r>
              <a:rPr lang="en-US" sz="1900" dirty="0"/>
              <a:t>Channel bonding and aggregation requires new:</a:t>
            </a:r>
          </a:p>
          <a:p>
            <a:pPr marL="511175" lvl="1" indent="-285750">
              <a:buFont typeface="Arial" panose="020B0604020202020204" pitchFamily="34" charset="0"/>
              <a:buChar char="•"/>
            </a:pPr>
            <a:r>
              <a:rPr lang="en-US" sz="1900" dirty="0"/>
              <a:t>Channelization</a:t>
            </a:r>
          </a:p>
          <a:p>
            <a:pPr marL="511175" lvl="1" indent="-285750">
              <a:buFont typeface="Arial" panose="020B0604020202020204" pitchFamily="34" charset="0"/>
              <a:buChar char="•"/>
            </a:pPr>
            <a:r>
              <a:rPr lang="en-US" sz="1900" dirty="0"/>
              <a:t>Packet format</a:t>
            </a:r>
          </a:p>
          <a:p>
            <a:pPr marL="511175" lvl="1" indent="-285750">
              <a:buFont typeface="Arial" panose="020B0604020202020204" pitchFamily="34" charset="0"/>
              <a:buChar char="•"/>
            </a:pPr>
            <a:r>
              <a:rPr lang="en-US" sz="1900" dirty="0"/>
              <a:t>Channel access mechanisms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800" dirty="0"/>
              <a:t>Single User and downlink MU MIMO</a:t>
            </a:r>
          </a:p>
          <a:p>
            <a:pPr marL="511175" lvl="1" indent="-285750">
              <a:buFont typeface="Arial" panose="020B0604020202020204" pitchFamily="34" charset="0"/>
              <a:buChar char="•"/>
            </a:pPr>
            <a:r>
              <a:rPr lang="en-US" sz="1800" dirty="0"/>
              <a:t>Distribute capacity across users</a:t>
            </a:r>
          </a:p>
          <a:p>
            <a:pPr marL="511175" lvl="1" indent="-285750">
              <a:buFont typeface="Arial" panose="020B0604020202020204" pitchFamily="34" charset="0"/>
              <a:buChar char="•"/>
            </a:pPr>
            <a:r>
              <a:rPr lang="en-US" sz="1800" dirty="0"/>
              <a:t>Unique requirements given directionality</a:t>
            </a:r>
          </a:p>
          <a:p>
            <a:pPr marL="511175" lvl="1" indent="-285750">
              <a:buFont typeface="Arial" panose="020B0604020202020204" pitchFamily="34" charset="0"/>
              <a:buChar char="•"/>
            </a:pPr>
            <a:r>
              <a:rPr lang="en-US" sz="1800" dirty="0"/>
              <a:t>Exploit antenna polarization</a:t>
            </a:r>
          </a:p>
          <a:p>
            <a:pPr marL="511175" lvl="1" indent="-285750">
              <a:buFont typeface="Arial" panose="020B0604020202020204" pitchFamily="34" charset="0"/>
              <a:buChar char="•"/>
            </a:pPr>
            <a:r>
              <a:rPr lang="en-US" sz="1800" dirty="0"/>
              <a:t>Changes to the beamforming protocol</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590" y="1526682"/>
            <a:ext cx="4347809" cy="239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216" y="4272379"/>
            <a:ext cx="4230190" cy="236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34000" y="1154883"/>
            <a:ext cx="1879818" cy="230832"/>
          </a:xfrm>
          <a:prstGeom prst="rect">
            <a:avLst/>
          </a:prstGeom>
          <a:solidFill>
            <a:srgbClr val="FFC000"/>
          </a:solidFill>
        </p:spPr>
        <p:txBody>
          <a:bodyPr wrap="square" rtlCol="0">
            <a:spAutoFit/>
          </a:bodyPr>
          <a:lstStyle/>
          <a:p>
            <a:pPr algn="ctr"/>
            <a:r>
              <a:rPr lang="en-US" sz="900" b="1" dirty="0"/>
              <a:t>Example without polarization</a:t>
            </a:r>
          </a:p>
        </p:txBody>
      </p:sp>
      <p:sp>
        <p:nvSpPr>
          <p:cNvPr id="13" name="TextBox 12"/>
          <p:cNvSpPr txBox="1"/>
          <p:nvPr/>
        </p:nvSpPr>
        <p:spPr>
          <a:xfrm>
            <a:off x="6985216" y="3933265"/>
            <a:ext cx="1692424" cy="230832"/>
          </a:xfrm>
          <a:prstGeom prst="rect">
            <a:avLst/>
          </a:prstGeom>
          <a:solidFill>
            <a:srgbClr val="FFC000"/>
          </a:solidFill>
        </p:spPr>
        <p:txBody>
          <a:bodyPr wrap="square" rtlCol="0">
            <a:spAutoFit/>
          </a:bodyPr>
          <a:lstStyle/>
          <a:p>
            <a:pPr algn="ctr"/>
            <a:r>
              <a:rPr lang="en-US" sz="900" b="1" dirty="0"/>
              <a:t>Example with polarization</a:t>
            </a:r>
          </a:p>
        </p:txBody>
      </p:sp>
      <p:sp>
        <p:nvSpPr>
          <p:cNvPr id="9" name="Date Placeholder 4">
            <a:extLst>
              <a:ext uri="{FF2B5EF4-FFF2-40B4-BE49-F238E27FC236}">
                <a16:creationId xmlns:a16="http://schemas.microsoft.com/office/drawing/2014/main" id="{D2FB8E58-325D-431B-8D84-4AAC77071E33}"/>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10" name="Slide Number Placeholder 3">
            <a:extLst>
              <a:ext uri="{FF2B5EF4-FFF2-40B4-BE49-F238E27FC236}">
                <a16:creationId xmlns:a16="http://schemas.microsoft.com/office/drawing/2014/main" id="{44F37591-F3D6-44B2-BD51-C25DDCCEB383}"/>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41015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EEBC57-77B8-42E7-98EF-8B3C05089563}"/>
              </a:ext>
            </a:extLst>
          </p:cNvPr>
          <p:cNvPicPr>
            <a:picLocks noChangeAspect="1"/>
          </p:cNvPicPr>
          <p:nvPr/>
        </p:nvPicPr>
        <p:blipFill>
          <a:blip r:embed="rId2"/>
          <a:stretch>
            <a:fillRect/>
          </a:stretch>
        </p:blipFill>
        <p:spPr>
          <a:xfrm>
            <a:off x="381000" y="838200"/>
            <a:ext cx="8978923" cy="5917526"/>
          </a:xfrm>
          <a:prstGeom prst="rect">
            <a:avLst/>
          </a:prstGeom>
        </p:spPr>
      </p:pic>
      <p:sp>
        <p:nvSpPr>
          <p:cNvPr id="5" name="TextBox 4"/>
          <p:cNvSpPr txBox="1"/>
          <p:nvPr/>
        </p:nvSpPr>
        <p:spPr>
          <a:xfrm>
            <a:off x="4038599" y="533400"/>
            <a:ext cx="4114802" cy="304800"/>
          </a:xfrm>
          <a:prstGeom prst="rect">
            <a:avLst/>
          </a:prstGeom>
          <a:noFill/>
        </p:spPr>
        <p:txBody>
          <a:bodyPr wrap="none" lIns="0" tIns="0" rIns="0" bIns="0" rtlCol="0">
            <a:noAutofit/>
          </a:bodyPr>
          <a:lstStyle/>
          <a:p>
            <a:pPr>
              <a:lnSpc>
                <a:spcPct val="90000"/>
              </a:lnSpc>
            </a:pPr>
            <a:r>
              <a:rPr lang="en-US" sz="2800" dirty="0"/>
              <a:t>802.11ay defined channelization</a:t>
            </a:r>
            <a:endParaRPr lang="en-GB" sz="2800" dirty="0"/>
          </a:p>
        </p:txBody>
      </p:sp>
      <p:sp>
        <p:nvSpPr>
          <p:cNvPr id="7" name="Date Placeholder 4">
            <a:extLst>
              <a:ext uri="{FF2B5EF4-FFF2-40B4-BE49-F238E27FC236}">
                <a16:creationId xmlns:a16="http://schemas.microsoft.com/office/drawing/2014/main" id="{DC14CD0C-B18F-442A-A9CE-9C5725D80DA2}"/>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8" name="Slide Number Placeholder 3">
            <a:extLst>
              <a:ext uri="{FF2B5EF4-FFF2-40B4-BE49-F238E27FC236}">
                <a16:creationId xmlns:a16="http://schemas.microsoft.com/office/drawing/2014/main" id="{6A40A308-E52B-4CC5-80E5-C09CA5CACD96}"/>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61143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028" y="515910"/>
            <a:ext cx="10969943" cy="852364"/>
          </a:xfrm>
        </p:spPr>
        <p:txBody>
          <a:bodyPr/>
          <a:lstStyle/>
          <a:p>
            <a:r>
              <a:rPr lang="en-US" b="1" dirty="0"/>
              <a:t>802.11ba</a:t>
            </a:r>
            <a:r>
              <a:rPr lang="en-US" dirty="0"/>
              <a:t> </a:t>
            </a:r>
            <a:r>
              <a:rPr lang="en-US" altLang="en-US" dirty="0"/>
              <a:t>Wake-up Radio </a:t>
            </a:r>
            <a:r>
              <a:rPr lang="en-US" dirty="0"/>
              <a:t>Main Use Cases</a:t>
            </a:r>
          </a:p>
        </p:txBody>
      </p:sp>
      <p:pic>
        <p:nvPicPr>
          <p:cNvPr id="6" name="Picture 5"/>
          <p:cNvPicPr>
            <a:picLocks noChangeAspect="1"/>
          </p:cNvPicPr>
          <p:nvPr/>
        </p:nvPicPr>
        <p:blipFill>
          <a:blip r:embed="rId2"/>
          <a:stretch>
            <a:fillRect/>
          </a:stretch>
        </p:blipFill>
        <p:spPr>
          <a:xfrm>
            <a:off x="522857" y="2146873"/>
            <a:ext cx="2876185" cy="4536072"/>
          </a:xfrm>
          <a:prstGeom prst="rect">
            <a:avLst/>
          </a:prstGeom>
        </p:spPr>
      </p:pic>
      <p:sp>
        <p:nvSpPr>
          <p:cNvPr id="8" name="TextBox 7"/>
          <p:cNvSpPr txBox="1"/>
          <p:nvPr/>
        </p:nvSpPr>
        <p:spPr>
          <a:xfrm>
            <a:off x="710024" y="1563624"/>
            <a:ext cx="2369559" cy="523220"/>
          </a:xfrm>
          <a:prstGeom prst="rect">
            <a:avLst/>
          </a:prstGeom>
          <a:noFill/>
        </p:spPr>
        <p:txBody>
          <a:bodyPr wrap="none" rtlCol="0">
            <a:spAutoFit/>
          </a:bodyPr>
          <a:lstStyle/>
          <a:p>
            <a:r>
              <a:rPr lang="en-US" sz="2800" dirty="0"/>
              <a:t>1. Smart Home</a:t>
            </a:r>
          </a:p>
        </p:txBody>
      </p:sp>
      <p:pic>
        <p:nvPicPr>
          <p:cNvPr id="9" name="Picture 8"/>
          <p:cNvPicPr>
            <a:picLocks noChangeAspect="1"/>
          </p:cNvPicPr>
          <p:nvPr/>
        </p:nvPicPr>
        <p:blipFill>
          <a:blip r:embed="rId3"/>
          <a:stretch>
            <a:fillRect/>
          </a:stretch>
        </p:blipFill>
        <p:spPr>
          <a:xfrm>
            <a:off x="4148151" y="2146873"/>
            <a:ext cx="3560241" cy="4592658"/>
          </a:xfrm>
          <a:prstGeom prst="rect">
            <a:avLst/>
          </a:prstGeom>
        </p:spPr>
      </p:pic>
      <p:sp>
        <p:nvSpPr>
          <p:cNvPr id="10" name="TextBox 9"/>
          <p:cNvSpPr txBox="1"/>
          <p:nvPr/>
        </p:nvSpPr>
        <p:spPr>
          <a:xfrm>
            <a:off x="4733384" y="1563624"/>
            <a:ext cx="2203295" cy="523220"/>
          </a:xfrm>
          <a:prstGeom prst="rect">
            <a:avLst/>
          </a:prstGeom>
          <a:noFill/>
        </p:spPr>
        <p:txBody>
          <a:bodyPr wrap="none" rtlCol="0">
            <a:spAutoFit/>
          </a:bodyPr>
          <a:lstStyle/>
          <a:p>
            <a:r>
              <a:rPr lang="en-US" sz="2800" dirty="0"/>
              <a:t>2. Warehouse</a:t>
            </a:r>
          </a:p>
        </p:txBody>
      </p:sp>
      <p:pic>
        <p:nvPicPr>
          <p:cNvPr id="11" name="Picture 10"/>
          <p:cNvPicPr>
            <a:picLocks noChangeAspect="1"/>
          </p:cNvPicPr>
          <p:nvPr/>
        </p:nvPicPr>
        <p:blipFill>
          <a:blip r:embed="rId4"/>
          <a:stretch>
            <a:fillRect/>
          </a:stretch>
        </p:blipFill>
        <p:spPr>
          <a:xfrm>
            <a:off x="8189799" y="2025288"/>
            <a:ext cx="3854761" cy="2249805"/>
          </a:xfrm>
          <a:prstGeom prst="rect">
            <a:avLst/>
          </a:prstGeom>
        </p:spPr>
      </p:pic>
      <p:sp>
        <p:nvSpPr>
          <p:cNvPr id="12" name="TextBox 11"/>
          <p:cNvSpPr txBox="1"/>
          <p:nvPr/>
        </p:nvSpPr>
        <p:spPr>
          <a:xfrm>
            <a:off x="8545560" y="1563623"/>
            <a:ext cx="2074927" cy="523220"/>
          </a:xfrm>
          <a:prstGeom prst="rect">
            <a:avLst/>
          </a:prstGeom>
          <a:noFill/>
        </p:spPr>
        <p:txBody>
          <a:bodyPr wrap="none" rtlCol="0">
            <a:spAutoFit/>
          </a:bodyPr>
          <a:lstStyle/>
          <a:p>
            <a:r>
              <a:rPr lang="en-US" sz="2800" dirty="0"/>
              <a:t>3. Wearables</a:t>
            </a:r>
          </a:p>
        </p:txBody>
      </p:sp>
      <p:sp>
        <p:nvSpPr>
          <p:cNvPr id="13" name="Rounded Rectangle 12"/>
          <p:cNvSpPr/>
          <p:nvPr/>
        </p:nvSpPr>
        <p:spPr>
          <a:xfrm>
            <a:off x="237744" y="2025288"/>
            <a:ext cx="3429000" cy="4657657"/>
          </a:xfrm>
          <a:prstGeom prst="roundRect">
            <a:avLst>
              <a:gd name="adj" fmla="val 110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113686" y="2025288"/>
            <a:ext cx="3859882" cy="4657657"/>
          </a:xfrm>
          <a:prstGeom prst="roundRect">
            <a:avLst>
              <a:gd name="adj" fmla="val 110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89799" y="5532120"/>
            <a:ext cx="2386359" cy="923330"/>
          </a:xfrm>
          <a:prstGeom prst="rect">
            <a:avLst/>
          </a:prstGeom>
          <a:noFill/>
        </p:spPr>
        <p:txBody>
          <a:bodyPr wrap="none" rtlCol="0">
            <a:spAutoFit/>
          </a:bodyPr>
          <a:lstStyle/>
          <a:p>
            <a:r>
              <a:rPr lang="en-US" dirty="0"/>
              <a:t>WUP: wake-up packet</a:t>
            </a:r>
          </a:p>
          <a:p>
            <a:r>
              <a:rPr lang="en-US" dirty="0"/>
              <a:t>WUR: wake-up receiver</a:t>
            </a:r>
          </a:p>
          <a:p>
            <a:r>
              <a:rPr lang="en-US" dirty="0"/>
              <a:t>MR: main radio</a:t>
            </a:r>
          </a:p>
        </p:txBody>
      </p:sp>
      <p:sp>
        <p:nvSpPr>
          <p:cNvPr id="16" name="Slide Number Placeholder 3">
            <a:extLst>
              <a:ext uri="{FF2B5EF4-FFF2-40B4-BE49-F238E27FC236}">
                <a16:creationId xmlns:a16="http://schemas.microsoft.com/office/drawing/2014/main" id="{09117B0E-200E-4038-B339-AE144D60D5A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5391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altLang="en-US" dirty="0"/>
              <a:t>802.11ba improves energy efficiency of stations and maintains low latency</a:t>
            </a:r>
          </a:p>
        </p:txBody>
      </p:sp>
      <p:sp>
        <p:nvSpPr>
          <p:cNvPr id="175" name="Rounded Rectangle 112"/>
          <p:cNvSpPr>
            <a:spLocks noChangeArrowheads="1"/>
          </p:cNvSpPr>
          <p:nvPr/>
        </p:nvSpPr>
        <p:spPr bwMode="auto">
          <a:xfrm>
            <a:off x="6000749" y="2057400"/>
            <a:ext cx="4133850" cy="3160713"/>
          </a:xfrm>
          <a:prstGeom prst="roundRect">
            <a:avLst>
              <a:gd name="adj" fmla="val 7139"/>
            </a:avLst>
          </a:prstGeom>
          <a:solidFill>
            <a:srgbClr val="FFFFFF"/>
          </a:solidFill>
          <a:ln w="9525" algn="ctr">
            <a:solidFill>
              <a:srgbClr val="000000"/>
            </a:solidFill>
            <a:round/>
            <a:headEnd/>
            <a:tailEnd/>
          </a:ln>
          <a:effectLst>
            <a:outerShdw blurRad="50800" dist="38100" dir="2700000" algn="tl" rotWithShape="0">
              <a:prstClr val="black">
                <a:alpha val="40000"/>
              </a:prstClr>
            </a:outerShdw>
          </a:effectLst>
        </p:spPr>
        <p:txBody>
          <a:bodyPr/>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b="0" kern="0">
              <a:solidFill>
                <a:srgbClr val="FFFFFF"/>
              </a:solidFill>
              <a:ea typeface="MS Gothic" panose="020B0609070205080204" pitchFamily="49" charset="-128"/>
            </a:endParaRPr>
          </a:p>
        </p:txBody>
      </p:sp>
      <p:sp>
        <p:nvSpPr>
          <p:cNvPr id="176" name="Rounded Rectangle 111"/>
          <p:cNvSpPr>
            <a:spLocks noChangeArrowheads="1"/>
          </p:cNvSpPr>
          <p:nvPr/>
        </p:nvSpPr>
        <p:spPr bwMode="auto">
          <a:xfrm>
            <a:off x="1600200" y="2057400"/>
            <a:ext cx="4246563" cy="3160713"/>
          </a:xfrm>
          <a:prstGeom prst="roundRect">
            <a:avLst>
              <a:gd name="adj" fmla="val 7139"/>
            </a:avLst>
          </a:prstGeom>
          <a:solidFill>
            <a:srgbClr val="FFFFFF"/>
          </a:solidFill>
          <a:ln w="9525" algn="ctr">
            <a:solidFill>
              <a:srgbClr val="000000"/>
            </a:solidFill>
            <a:round/>
            <a:headEnd/>
            <a:tailEnd/>
          </a:ln>
          <a:effectLst>
            <a:outerShdw blurRad="50800" dist="38100" dir="2700000" algn="tl" rotWithShape="0">
              <a:prstClr val="black">
                <a:alpha val="40000"/>
              </a:prstClr>
            </a:outerShdw>
          </a:effectLst>
        </p:spPr>
        <p:txBody>
          <a:bodyPr/>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b="0" kern="0">
              <a:solidFill>
                <a:srgbClr val="FFFFFF"/>
              </a:solidFill>
              <a:ea typeface="MS Gothic" panose="020B0609070205080204" pitchFamily="49" charset="-128"/>
            </a:endParaRPr>
          </a:p>
        </p:txBody>
      </p:sp>
      <p:sp>
        <p:nvSpPr>
          <p:cNvPr id="177" name="Rectangle 176"/>
          <p:cNvSpPr/>
          <p:nvPr/>
        </p:nvSpPr>
        <p:spPr>
          <a:xfrm>
            <a:off x="1679575" y="3759199"/>
            <a:ext cx="2028825" cy="1384300"/>
          </a:xfrm>
          <a:prstGeom prst="rect">
            <a:avLst/>
          </a:prstGeom>
          <a:solidFill>
            <a:srgbClr val="0070C0"/>
          </a:solidFill>
        </p:spPr>
        <p:txBody>
          <a:bodyPr>
            <a:spAutoFit/>
          </a:bodyPr>
          <a:lstStyle/>
          <a:p>
            <a:pPr>
              <a:defRPr/>
            </a:pPr>
            <a:r>
              <a:rPr lang="en-US" sz="1400" kern="0" dirty="0">
                <a:solidFill>
                  <a:srgbClr val="FFFFFF"/>
                </a:solidFill>
                <a:latin typeface="Calibri" panose="020F0502020204030204" pitchFamily="34" charset="0"/>
                <a:ea typeface="MS PGothic" panose="020B0600070205080204" pitchFamily="34" charset="-128"/>
              </a:rPr>
              <a:t>802.11 radio needs to wake up periodically to receive data within a latency requirement </a:t>
            </a:r>
            <a:r>
              <a:rPr lang="en-US" sz="1400" kern="0" dirty="0">
                <a:solidFill>
                  <a:srgbClr val="FFFFFF"/>
                </a:solidFill>
                <a:latin typeface="Calibri" panose="020F0502020204030204" pitchFamily="34" charset="0"/>
                <a:ea typeface="MS PGothic" panose="020B0600070205080204" pitchFamily="34" charset="-128"/>
                <a:sym typeface="Wingdings" panose="05000000000000000000" pitchFamily="2" charset="2"/>
              </a:rPr>
              <a:t> </a:t>
            </a:r>
            <a:r>
              <a:rPr lang="en-US" sz="1400" b="1" kern="0" dirty="0">
                <a:solidFill>
                  <a:srgbClr val="FFFF00"/>
                </a:solidFill>
                <a:latin typeface="Calibri" panose="020F0502020204030204" pitchFamily="34" charset="0"/>
                <a:ea typeface="MS PGothic" panose="020B0600070205080204" pitchFamily="34" charset="-128"/>
                <a:sym typeface="Wingdings" panose="05000000000000000000" pitchFamily="2" charset="2"/>
              </a:rPr>
              <a:t>high power consumption of 802.11 station</a:t>
            </a:r>
            <a:endParaRPr lang="en-US" sz="1400" b="1" dirty="0">
              <a:solidFill>
                <a:srgbClr val="FFFF00"/>
              </a:solidFill>
              <a:latin typeface="Calibri" panose="020F0502020204030204" pitchFamily="34" charset="0"/>
              <a:ea typeface="MS PGothic" panose="020B0600070205080204" pitchFamily="34" charset="-128"/>
            </a:endParaRPr>
          </a:p>
        </p:txBody>
      </p:sp>
      <p:sp>
        <p:nvSpPr>
          <p:cNvPr id="178" name="Cloud 177"/>
          <p:cNvSpPr/>
          <p:nvPr/>
        </p:nvSpPr>
        <p:spPr>
          <a:xfrm>
            <a:off x="1855788" y="2132013"/>
            <a:ext cx="1196975" cy="523875"/>
          </a:xfrm>
          <a:prstGeom prst="cloud">
            <a:avLst/>
          </a:prstGeom>
          <a:noFill/>
          <a:ln w="9525" cap="flat" cmpd="sng" algn="ctr">
            <a:solidFill>
              <a:sysClr val="windowText" lastClr="000000"/>
            </a:solidFill>
            <a:prstDash val="solid"/>
          </a:ln>
          <a:effectLst/>
        </p:spPr>
        <p:txBody>
          <a:bodyPr anchor="ctr"/>
          <a:lstStyle/>
          <a:p>
            <a:pPr algn="ctr">
              <a:defRPr/>
            </a:pPr>
            <a:r>
              <a:rPr lang="en-US" sz="1400" kern="0" dirty="0">
                <a:solidFill>
                  <a:prstClr val="black"/>
                </a:solidFill>
                <a:latin typeface="Calibri" panose="020F0502020204030204" pitchFamily="34" charset="0"/>
                <a:ea typeface="MS PGothic" panose="020B0600070205080204" pitchFamily="34" charset="-128"/>
              </a:rPr>
              <a:t>Internet</a:t>
            </a:r>
          </a:p>
        </p:txBody>
      </p:sp>
      <p:cxnSp>
        <p:nvCxnSpPr>
          <p:cNvPr id="179" name="Straight Arrow Connector 10"/>
          <p:cNvCxnSpPr>
            <a:cxnSpLocks noChangeShapeType="1"/>
          </p:cNvCxnSpPr>
          <p:nvPr/>
        </p:nvCxnSpPr>
        <p:spPr bwMode="auto">
          <a:xfrm>
            <a:off x="3052762" y="2378074"/>
            <a:ext cx="488950" cy="261938"/>
          </a:xfrm>
          <a:prstGeom prst="straightConnector1">
            <a:avLst/>
          </a:prstGeom>
          <a:noFill/>
          <a:ln w="25400" algn="ctr">
            <a:solidFill>
              <a:srgbClr val="003C71"/>
            </a:solidFill>
            <a:round/>
            <a:headEnd/>
            <a:tailEnd type="triangle" w="med" len="med"/>
          </a:ln>
          <a:extLst>
            <a:ext uri="{909E8E84-426E-40DD-AFC4-6F175D3DCCD1}">
              <a14:hiddenFill xmlns:a14="http://schemas.microsoft.com/office/drawing/2010/main">
                <a:noFill/>
              </a14:hiddenFill>
            </a:ext>
          </a:extLst>
        </p:spPr>
      </p:cxnSp>
      <p:sp>
        <p:nvSpPr>
          <p:cNvPr id="180" name="Rectangle 179"/>
          <p:cNvSpPr/>
          <p:nvPr/>
        </p:nvSpPr>
        <p:spPr>
          <a:xfrm>
            <a:off x="8367713" y="2146299"/>
            <a:ext cx="1658937" cy="928688"/>
          </a:xfrm>
          <a:prstGeom prst="rect">
            <a:avLst/>
          </a:prstGeom>
          <a:solidFill>
            <a:srgbClr val="0070C0"/>
          </a:solidFill>
          <a:ln w="19050" cap="flat" cmpd="sng" algn="ctr">
            <a:noFill/>
            <a:prstDash val="solid"/>
          </a:ln>
          <a:effectLst/>
        </p:spPr>
        <p:txBody>
          <a:bodyPr anchor="ctr"/>
          <a:lstStyle/>
          <a:p>
            <a:pPr algn="ctr">
              <a:defRPr/>
            </a:pPr>
            <a:r>
              <a:rPr lang="en-US" sz="1400" kern="0" dirty="0">
                <a:solidFill>
                  <a:srgbClr val="FFFFFF"/>
                </a:solidFill>
                <a:latin typeface="Calibri" panose="020F0502020204030204" pitchFamily="34" charset="0"/>
                <a:ea typeface="MS PGothic" panose="020B0600070205080204" pitchFamily="34" charset="-128"/>
              </a:rPr>
              <a:t>AP buffers data until the 802.11 station wakes up</a:t>
            </a:r>
          </a:p>
          <a:p>
            <a:pPr algn="ctr">
              <a:defRPr/>
            </a:pPr>
            <a:r>
              <a:rPr lang="en-US" sz="1400" kern="0" dirty="0">
                <a:solidFill>
                  <a:srgbClr val="FFFFFF"/>
                </a:solidFill>
                <a:latin typeface="Calibri" panose="020F0502020204030204" pitchFamily="34" charset="0"/>
                <a:ea typeface="MS PGothic" panose="020B0600070205080204" pitchFamily="34" charset="-128"/>
                <a:sym typeface="Wingdings" panose="05000000000000000000" pitchFamily="2" charset="2"/>
              </a:rPr>
              <a:t> </a:t>
            </a:r>
            <a:r>
              <a:rPr lang="en-US" sz="1400" b="1" kern="0" dirty="0">
                <a:solidFill>
                  <a:srgbClr val="FFFF00"/>
                </a:solidFill>
                <a:latin typeface="Calibri" panose="020F0502020204030204" pitchFamily="34" charset="0"/>
                <a:ea typeface="MS PGothic" panose="020B0600070205080204" pitchFamily="34" charset="-128"/>
                <a:sym typeface="Wingdings" panose="05000000000000000000" pitchFamily="2" charset="2"/>
              </a:rPr>
              <a:t>Long latency</a:t>
            </a:r>
            <a:endParaRPr lang="en-US" sz="1400" b="1" kern="0" dirty="0">
              <a:solidFill>
                <a:srgbClr val="FFFF00"/>
              </a:solidFill>
              <a:latin typeface="Calibri" panose="020F0502020204030204" pitchFamily="34" charset="0"/>
              <a:ea typeface="MS PGothic" panose="020B0600070205080204" pitchFamily="34" charset="-128"/>
            </a:endParaRPr>
          </a:p>
        </p:txBody>
      </p:sp>
      <p:sp>
        <p:nvSpPr>
          <p:cNvPr id="181" name="Rectangle 180"/>
          <p:cNvSpPr/>
          <p:nvPr/>
        </p:nvSpPr>
        <p:spPr>
          <a:xfrm>
            <a:off x="3903662" y="4376737"/>
            <a:ext cx="781050" cy="222250"/>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802.11 station</a:t>
            </a:r>
          </a:p>
        </p:txBody>
      </p:sp>
      <p:pic>
        <p:nvPicPr>
          <p:cNvPr id="182" name="Picture 19" descr="Aava_Smartphone_alph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4259262"/>
            <a:ext cx="2714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530475"/>
            <a:ext cx="3794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Oval 183"/>
          <p:cNvSpPr/>
          <p:nvPr/>
        </p:nvSpPr>
        <p:spPr bwMode="auto">
          <a:xfrm>
            <a:off x="5095874" y="4005262"/>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185" name="TextBox 47"/>
          <p:cNvSpPr txBox="1">
            <a:spLocks noChangeArrowheads="1"/>
          </p:cNvSpPr>
          <p:nvPr/>
        </p:nvSpPr>
        <p:spPr bwMode="auto">
          <a:xfrm>
            <a:off x="5054599" y="3998913"/>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200" b="0">
                <a:solidFill>
                  <a:srgbClr val="FFFFFF"/>
                </a:solidFill>
                <a:latin typeface="Intel Clear" panose="020B0604020203020204" pitchFamily="34" charset="0"/>
                <a:cs typeface="Intel Clear" panose="020B0604020203020204" pitchFamily="34" charset="0"/>
              </a:rPr>
              <a:t>Awake</a:t>
            </a:r>
          </a:p>
        </p:txBody>
      </p:sp>
      <p:sp>
        <p:nvSpPr>
          <p:cNvPr id="186" name="Oval 185"/>
          <p:cNvSpPr/>
          <p:nvPr/>
        </p:nvSpPr>
        <p:spPr bwMode="auto">
          <a:xfrm>
            <a:off x="5095874" y="4565649"/>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187" name="TextBox 49"/>
          <p:cNvSpPr txBox="1">
            <a:spLocks noChangeArrowheads="1"/>
          </p:cNvSpPr>
          <p:nvPr/>
        </p:nvSpPr>
        <p:spPr bwMode="auto">
          <a:xfrm>
            <a:off x="5062538" y="4554538"/>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400" b="0">
                <a:solidFill>
                  <a:srgbClr val="FFFFFF"/>
                </a:solidFill>
                <a:latin typeface="Intel Clear" panose="020B0604020203020204" pitchFamily="34" charset="0"/>
                <a:cs typeface="Intel Clear" panose="020B0604020203020204" pitchFamily="34" charset="0"/>
              </a:rPr>
              <a:t>Sleep</a:t>
            </a:r>
          </a:p>
        </p:txBody>
      </p:sp>
      <p:sp>
        <p:nvSpPr>
          <p:cNvPr id="188" name="Arc 187"/>
          <p:cNvSpPr/>
          <p:nvPr/>
        </p:nvSpPr>
        <p:spPr bwMode="auto">
          <a:xfrm>
            <a:off x="5429249" y="4233863"/>
            <a:ext cx="280988"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189" name="Arc 188"/>
          <p:cNvSpPr/>
          <p:nvPr/>
        </p:nvSpPr>
        <p:spPr bwMode="auto">
          <a:xfrm flipH="1" flipV="1">
            <a:off x="5043487" y="4254500"/>
            <a:ext cx="279400"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190" name="Rectangle 189"/>
          <p:cNvSpPr/>
          <p:nvPr/>
        </p:nvSpPr>
        <p:spPr>
          <a:xfrm>
            <a:off x="4700587" y="4918074"/>
            <a:ext cx="1333500" cy="255588"/>
          </a:xfrm>
          <a:prstGeom prst="rect">
            <a:avLst/>
          </a:prstGeom>
          <a:noFill/>
          <a:ln w="19050" cap="flat" cmpd="sng" algn="ctr">
            <a:noFill/>
            <a:prstDash val="solid"/>
          </a:ln>
          <a:effectLst/>
        </p:spPr>
        <p:txBody>
          <a:bodyPr anchor="ctr"/>
          <a:lstStyle/>
          <a:p>
            <a:pPr algn="ctr">
              <a:defRPr/>
            </a:pPr>
            <a:r>
              <a:rPr lang="en-US" sz="1200" b="1" kern="0" dirty="0">
                <a:solidFill>
                  <a:prstClr val="black"/>
                </a:solidFill>
                <a:latin typeface="Intel Clear" panose="020B0604020203020204" pitchFamily="34" charset="0"/>
                <a:ea typeface="Intel Clear" panose="020B0604020203020204" pitchFamily="34" charset="0"/>
                <a:cs typeface="Intel Clear" panose="020B0604020203020204" pitchFamily="34" charset="0"/>
              </a:rPr>
              <a:t>Short sleep interval</a:t>
            </a:r>
          </a:p>
        </p:txBody>
      </p:sp>
      <p:cxnSp>
        <p:nvCxnSpPr>
          <p:cNvPr id="191" name="Straight Arrow Connector 7167"/>
          <p:cNvCxnSpPr>
            <a:cxnSpLocks noChangeShapeType="1"/>
          </p:cNvCxnSpPr>
          <p:nvPr/>
        </p:nvCxnSpPr>
        <p:spPr bwMode="auto">
          <a:xfrm flipH="1" flipV="1">
            <a:off x="4046537" y="2941638"/>
            <a:ext cx="723900" cy="1082675"/>
          </a:xfrm>
          <a:prstGeom prst="straightConnector1">
            <a:avLst/>
          </a:prstGeom>
          <a:noFill/>
          <a:ln w="12700" algn="ctr">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92" name="Straight Arrow Connector 57"/>
          <p:cNvCxnSpPr>
            <a:cxnSpLocks noChangeShapeType="1"/>
          </p:cNvCxnSpPr>
          <p:nvPr/>
        </p:nvCxnSpPr>
        <p:spPr bwMode="auto">
          <a:xfrm>
            <a:off x="3884613" y="3013074"/>
            <a:ext cx="649287" cy="1011238"/>
          </a:xfrm>
          <a:prstGeom prst="straightConnector1">
            <a:avLst/>
          </a:prstGeom>
          <a:noFill/>
          <a:ln w="12700" algn="ctr">
            <a:solidFill>
              <a:srgbClr val="000000"/>
            </a:solidFill>
            <a:round/>
            <a:headEnd type="none" w="sm" len="sm"/>
            <a:tailEnd type="triangle" w="med" len="med"/>
          </a:ln>
          <a:extLst>
            <a:ext uri="{909E8E84-426E-40DD-AFC4-6F175D3DCCD1}">
              <a14:hiddenFill xmlns:a14="http://schemas.microsoft.com/office/drawing/2010/main">
                <a:noFill/>
              </a14:hiddenFill>
            </a:ext>
          </a:extLst>
        </p:spPr>
      </p:cxnSp>
      <p:grpSp>
        <p:nvGrpSpPr>
          <p:cNvPr id="193" name="Group 7177"/>
          <p:cNvGrpSpPr>
            <a:grpSpLocks/>
          </p:cNvGrpSpPr>
          <p:nvPr/>
        </p:nvGrpSpPr>
        <p:grpSpPr bwMode="auto">
          <a:xfrm>
            <a:off x="4557712" y="2819399"/>
            <a:ext cx="995362" cy="635000"/>
            <a:chOff x="3261544" y="4077551"/>
            <a:chExt cx="995388" cy="635333"/>
          </a:xfrm>
        </p:grpSpPr>
        <p:sp>
          <p:nvSpPr>
            <p:cNvPr id="194" name="Rectangular Callout 7172"/>
            <p:cNvSpPr>
              <a:spLocks noChangeArrowheads="1"/>
            </p:cNvSpPr>
            <p:nvPr/>
          </p:nvSpPr>
          <p:spPr bwMode="auto">
            <a:xfrm>
              <a:off x="3261544" y="4077551"/>
              <a:ext cx="862238" cy="635333"/>
            </a:xfrm>
            <a:prstGeom prst="wedgeRectCallout">
              <a:avLst>
                <a:gd name="adj1" fmla="val -51898"/>
                <a:gd name="adj2" fmla="val 79944"/>
              </a:avLst>
            </a:prstGeom>
            <a:solidFill>
              <a:srgbClr val="00CC99"/>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195" name="Rectangle 194"/>
            <p:cNvSpPr/>
            <p:nvPr/>
          </p:nvSpPr>
          <p:spPr>
            <a:xfrm>
              <a:off x="3277419" y="4271328"/>
              <a:ext cx="979513" cy="222367"/>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Do you have data for me?</a:t>
              </a:r>
            </a:p>
          </p:txBody>
        </p:sp>
      </p:grpSp>
      <p:grpSp>
        <p:nvGrpSpPr>
          <p:cNvPr id="196" name="Group 7178"/>
          <p:cNvGrpSpPr>
            <a:grpSpLocks/>
          </p:cNvGrpSpPr>
          <p:nvPr/>
        </p:nvGrpSpPr>
        <p:grpSpPr bwMode="auto">
          <a:xfrm>
            <a:off x="3619499" y="3444874"/>
            <a:ext cx="889000" cy="382588"/>
            <a:chOff x="2323355" y="4703134"/>
            <a:chExt cx="890449" cy="383290"/>
          </a:xfrm>
        </p:grpSpPr>
        <p:sp>
          <p:nvSpPr>
            <p:cNvPr id="197" name="Rectangular Callout 62"/>
            <p:cNvSpPr>
              <a:spLocks noChangeArrowheads="1"/>
            </p:cNvSpPr>
            <p:nvPr/>
          </p:nvSpPr>
          <p:spPr bwMode="auto">
            <a:xfrm flipV="1">
              <a:off x="2327999" y="4718393"/>
              <a:ext cx="375027" cy="361513"/>
            </a:xfrm>
            <a:prstGeom prst="wedgeRectCallout">
              <a:avLst>
                <a:gd name="adj1" fmla="val 58778"/>
                <a:gd name="adj2" fmla="val 104560"/>
              </a:avLst>
            </a:prstGeom>
            <a:solidFill>
              <a:srgbClr val="00CC99"/>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198" name="Rectangle 197"/>
            <p:cNvSpPr/>
            <p:nvPr/>
          </p:nvSpPr>
          <p:spPr>
            <a:xfrm>
              <a:off x="2323355" y="4703134"/>
              <a:ext cx="890449" cy="383290"/>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No</a:t>
              </a:r>
            </a:p>
          </p:txBody>
        </p:sp>
      </p:grpSp>
      <p:sp>
        <p:nvSpPr>
          <p:cNvPr id="199" name="Freeform 198"/>
          <p:cNvSpPr/>
          <p:nvPr/>
        </p:nvSpPr>
        <p:spPr>
          <a:xfrm>
            <a:off x="2892424" y="2705099"/>
            <a:ext cx="522288" cy="242888"/>
          </a:xfrm>
          <a:custGeom>
            <a:avLst/>
            <a:gdLst>
              <a:gd name="connsiteX0" fmla="*/ 0 w 874143"/>
              <a:gd name="connsiteY0" fmla="*/ 0 h 563593"/>
              <a:gd name="connsiteX1" fmla="*/ 0 w 874143"/>
              <a:gd name="connsiteY1" fmla="*/ 557842 h 563593"/>
              <a:gd name="connsiteX2" fmla="*/ 868393 w 874143"/>
              <a:gd name="connsiteY2" fmla="*/ 563593 h 563593"/>
              <a:gd name="connsiteX3" fmla="*/ 874143 w 874143"/>
              <a:gd name="connsiteY3" fmla="*/ 0 h 563593"/>
            </a:gdLst>
            <a:ahLst/>
            <a:cxnLst>
              <a:cxn ang="0">
                <a:pos x="connsiteX0" y="connsiteY0"/>
              </a:cxn>
              <a:cxn ang="0">
                <a:pos x="connsiteX1" y="connsiteY1"/>
              </a:cxn>
              <a:cxn ang="0">
                <a:pos x="connsiteX2" y="connsiteY2"/>
              </a:cxn>
              <a:cxn ang="0">
                <a:pos x="connsiteX3" y="connsiteY3"/>
              </a:cxn>
            </a:cxnLst>
            <a:rect l="l" t="t" r="r" b="b"/>
            <a:pathLst>
              <a:path w="874143" h="563593">
                <a:moveTo>
                  <a:pt x="0" y="0"/>
                </a:moveTo>
                <a:lnTo>
                  <a:pt x="0" y="557842"/>
                </a:lnTo>
                <a:lnTo>
                  <a:pt x="868393" y="563593"/>
                </a:lnTo>
                <a:cubicBezTo>
                  <a:pt x="870310" y="375729"/>
                  <a:pt x="872226" y="187864"/>
                  <a:pt x="874143" y="0"/>
                </a:cubicBezTo>
              </a:path>
            </a:pathLst>
          </a:custGeom>
          <a:noFill/>
          <a:ln w="28575" cap="flat" cmpd="sng" algn="ctr">
            <a:solidFill>
              <a:sysClr val="windowText" lastClr="000000"/>
            </a:solidFill>
            <a:prstDash val="solid"/>
          </a:ln>
          <a:effectLst/>
        </p:spPr>
        <p:txBody>
          <a:bodyPr anchor="ctr"/>
          <a:lstStyle/>
          <a:p>
            <a:pPr algn="ctr">
              <a:defRPr/>
            </a:pPr>
            <a:endParaRPr lang="en-US" kern="0">
              <a:solidFill>
                <a:prstClr val="black"/>
              </a:solidFill>
              <a:latin typeface="Calibri" panose="020F0502020204030204" pitchFamily="34" charset="0"/>
              <a:ea typeface="MS PGothic" panose="020B0600070205080204" pitchFamily="34" charset="-128"/>
            </a:endParaRPr>
          </a:p>
        </p:txBody>
      </p:sp>
      <p:sp>
        <p:nvSpPr>
          <p:cNvPr id="200" name="Rectangle 199"/>
          <p:cNvSpPr/>
          <p:nvPr/>
        </p:nvSpPr>
        <p:spPr>
          <a:xfrm>
            <a:off x="2768600" y="2952749"/>
            <a:ext cx="779463" cy="223838"/>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Buffer</a:t>
            </a:r>
          </a:p>
        </p:txBody>
      </p:sp>
      <p:sp>
        <p:nvSpPr>
          <p:cNvPr id="201" name="Cloud 200"/>
          <p:cNvSpPr/>
          <p:nvPr/>
        </p:nvSpPr>
        <p:spPr>
          <a:xfrm>
            <a:off x="6170612" y="2132013"/>
            <a:ext cx="1198562" cy="523875"/>
          </a:xfrm>
          <a:prstGeom prst="cloud">
            <a:avLst/>
          </a:prstGeom>
          <a:noFill/>
          <a:ln w="9525" cap="flat" cmpd="sng" algn="ctr">
            <a:solidFill>
              <a:sysClr val="windowText" lastClr="000000"/>
            </a:solidFill>
            <a:prstDash val="solid"/>
          </a:ln>
          <a:effectLst/>
        </p:spPr>
        <p:txBody>
          <a:bodyPr anchor="ctr"/>
          <a:lstStyle/>
          <a:p>
            <a:pPr algn="ctr">
              <a:defRPr/>
            </a:pPr>
            <a:r>
              <a:rPr lang="en-US" sz="1400" kern="0" dirty="0">
                <a:solidFill>
                  <a:prstClr val="black"/>
                </a:solidFill>
                <a:latin typeface="Calibri" panose="020F0502020204030204" pitchFamily="34" charset="0"/>
                <a:ea typeface="MS PGothic" panose="020B0600070205080204" pitchFamily="34" charset="-128"/>
              </a:rPr>
              <a:t>Internet</a:t>
            </a:r>
          </a:p>
        </p:txBody>
      </p:sp>
      <p:cxnSp>
        <p:nvCxnSpPr>
          <p:cNvPr id="202" name="Straight Arrow Connector 69"/>
          <p:cNvCxnSpPr>
            <a:cxnSpLocks noChangeShapeType="1"/>
          </p:cNvCxnSpPr>
          <p:nvPr/>
        </p:nvCxnSpPr>
        <p:spPr bwMode="auto">
          <a:xfrm>
            <a:off x="7369175" y="2478088"/>
            <a:ext cx="487363" cy="261937"/>
          </a:xfrm>
          <a:prstGeom prst="straightConnector1">
            <a:avLst/>
          </a:prstGeom>
          <a:noFill/>
          <a:ln w="25400" algn="ctr">
            <a:solidFill>
              <a:srgbClr val="003C71"/>
            </a:solidFill>
            <a:round/>
            <a:headEnd/>
            <a:tailEnd type="triangle" w="med" len="med"/>
          </a:ln>
          <a:extLst>
            <a:ext uri="{909E8E84-426E-40DD-AFC4-6F175D3DCCD1}">
              <a14:hiddenFill xmlns:a14="http://schemas.microsoft.com/office/drawing/2010/main">
                <a:noFill/>
              </a14:hiddenFill>
            </a:ext>
          </a:extLst>
        </p:spPr>
      </p:cxnSp>
      <p:sp>
        <p:nvSpPr>
          <p:cNvPr id="203" name="Rectangle 202"/>
          <p:cNvSpPr/>
          <p:nvPr/>
        </p:nvSpPr>
        <p:spPr>
          <a:xfrm>
            <a:off x="8005762" y="4338638"/>
            <a:ext cx="779462" cy="223837"/>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802.11 station</a:t>
            </a:r>
          </a:p>
        </p:txBody>
      </p:sp>
      <p:pic>
        <p:nvPicPr>
          <p:cNvPr id="204" name="Picture 71" descr="Aava_Smartphone_alph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99500" y="4222749"/>
            <a:ext cx="269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7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4325" y="2632075"/>
            <a:ext cx="379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Oval 205"/>
          <p:cNvSpPr/>
          <p:nvPr/>
        </p:nvSpPr>
        <p:spPr bwMode="auto">
          <a:xfrm>
            <a:off x="9196387" y="3968749"/>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207" name="TextBox 74"/>
          <p:cNvSpPr txBox="1">
            <a:spLocks noChangeArrowheads="1"/>
          </p:cNvSpPr>
          <p:nvPr/>
        </p:nvSpPr>
        <p:spPr bwMode="auto">
          <a:xfrm>
            <a:off x="9155112" y="3960812"/>
            <a:ext cx="641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200" b="0">
                <a:solidFill>
                  <a:srgbClr val="FFFFFF"/>
                </a:solidFill>
                <a:latin typeface="Intel Clear" panose="020B0604020203020204" pitchFamily="34" charset="0"/>
                <a:cs typeface="Intel Clear" panose="020B0604020203020204" pitchFamily="34" charset="0"/>
              </a:rPr>
              <a:t>Awake</a:t>
            </a:r>
          </a:p>
        </p:txBody>
      </p:sp>
      <p:sp>
        <p:nvSpPr>
          <p:cNvPr id="208" name="Oval 207"/>
          <p:cNvSpPr/>
          <p:nvPr/>
        </p:nvSpPr>
        <p:spPr bwMode="auto">
          <a:xfrm>
            <a:off x="9196387" y="4529137"/>
            <a:ext cx="552450" cy="285750"/>
          </a:xfrm>
          <a:prstGeom prst="ellipse">
            <a:avLst/>
          </a:prstGeom>
          <a:solidFill>
            <a:srgbClr val="0071C5"/>
          </a:solidFill>
          <a:ln w="9525" cap="flat" cmpd="sng" algn="ctr">
            <a:noFill/>
            <a:prstDash val="solid"/>
            <a:round/>
            <a:headEnd type="none" w="med" len="med"/>
            <a:tailEnd type="none" w="med" len="med"/>
          </a:ln>
          <a:effectLst/>
        </p:spPr>
        <p:txBody>
          <a:bodyPr lIns="91372" tIns="45688" rIns="91372" bIns="45688" anchorCtr="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lnSpc>
                <a:spcPct val="95000"/>
              </a:lnSpc>
              <a:spcBef>
                <a:spcPct val="30000"/>
              </a:spcBef>
              <a:buClr>
                <a:srgbClr val="FFFFFF"/>
              </a:buClr>
              <a:defRPr/>
            </a:pPr>
            <a:endParaRPr lang="en-US" altLang="en-US" sz="2000">
              <a:solidFill>
                <a:srgbClr val="FFFFFF"/>
              </a:solidFill>
              <a:effectLst>
                <a:outerShdw blurRad="38100" dist="38100" dir="2700000" algn="tl">
                  <a:srgbClr val="000000"/>
                </a:outerShdw>
              </a:effectLst>
              <a:latin typeface="Intel Clear" panose="020B0604020203020204" pitchFamily="34" charset="0"/>
              <a:cs typeface="Intel Clear" panose="020B0604020203020204" pitchFamily="34" charset="0"/>
            </a:endParaRPr>
          </a:p>
        </p:txBody>
      </p:sp>
      <p:sp>
        <p:nvSpPr>
          <p:cNvPr id="209" name="TextBox 76"/>
          <p:cNvSpPr txBox="1">
            <a:spLocks noChangeArrowheads="1"/>
          </p:cNvSpPr>
          <p:nvPr/>
        </p:nvSpPr>
        <p:spPr bwMode="auto">
          <a:xfrm>
            <a:off x="9155113" y="4500563"/>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pPr>
            <a:r>
              <a:rPr lang="en-US" altLang="en-US" sz="1400" b="0">
                <a:solidFill>
                  <a:srgbClr val="FFFFFF"/>
                </a:solidFill>
                <a:latin typeface="Intel Clear" panose="020B0604020203020204" pitchFamily="34" charset="0"/>
                <a:cs typeface="Intel Clear" panose="020B0604020203020204" pitchFamily="34" charset="0"/>
              </a:rPr>
              <a:t>Sleep</a:t>
            </a:r>
          </a:p>
        </p:txBody>
      </p:sp>
      <p:sp>
        <p:nvSpPr>
          <p:cNvPr id="210" name="Arc 209"/>
          <p:cNvSpPr/>
          <p:nvPr/>
        </p:nvSpPr>
        <p:spPr bwMode="auto">
          <a:xfrm>
            <a:off x="9529763" y="4197350"/>
            <a:ext cx="280987"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211" name="Arc 210"/>
          <p:cNvSpPr/>
          <p:nvPr/>
        </p:nvSpPr>
        <p:spPr bwMode="auto">
          <a:xfrm flipH="1" flipV="1">
            <a:off x="9143999" y="4217988"/>
            <a:ext cx="280988" cy="384175"/>
          </a:xfrm>
          <a:prstGeom prst="arc">
            <a:avLst>
              <a:gd name="adj1" fmla="val 16200000"/>
              <a:gd name="adj2" fmla="val 5335848"/>
            </a:avLst>
          </a:prstGeom>
          <a:noFill/>
          <a:ln w="9525" cap="flat" cmpd="sng" algn="ctr">
            <a:solidFill>
              <a:sysClr val="windowText" lastClr="000000"/>
            </a:solidFill>
            <a:prstDash val="solid"/>
            <a:round/>
            <a:headEnd type="none" w="med" len="med"/>
            <a:tailEnd type="triangle" w="med" len="med"/>
          </a:ln>
          <a:effectLst/>
        </p:spPr>
        <p:txBody>
          <a:bodyPr lIns="91372" tIns="45688" rIns="91372" bIns="45688" anchorCtr="1">
            <a:spAutoFit/>
          </a:bodyPr>
          <a:lstStyle/>
          <a:p>
            <a:pPr algn="ctr">
              <a:lnSpc>
                <a:spcPct val="95000"/>
              </a:lnSpc>
              <a:spcBef>
                <a:spcPct val="30000"/>
              </a:spcBef>
              <a:buClr>
                <a:prstClr val="white"/>
              </a:buClr>
              <a:defRPr/>
            </a:pPr>
            <a:endParaRPr lang="en-US" sz="2000" kern="0" dirty="0">
              <a:solidFill>
                <a:srgbClr val="FFFFFF"/>
              </a:solidFill>
              <a:effectLst>
                <a:outerShdw blurRad="38100" dist="38100" dir="2700000" algn="tl">
                  <a:srgbClr val="000000">
                    <a:alpha val="43137"/>
                  </a:srgbClr>
                </a:outerShdw>
              </a:effectLst>
              <a:latin typeface="Intel Clear" panose="020B0604020203020204" pitchFamily="34" charset="0"/>
              <a:ea typeface="Intel Clear" panose="020B0604020203020204" pitchFamily="34" charset="0"/>
              <a:cs typeface="Intel Clear" panose="020B0604020203020204" pitchFamily="34" charset="0"/>
            </a:endParaRPr>
          </a:p>
        </p:txBody>
      </p:sp>
      <p:sp>
        <p:nvSpPr>
          <p:cNvPr id="212" name="Rectangle 211"/>
          <p:cNvSpPr/>
          <p:nvPr/>
        </p:nvSpPr>
        <p:spPr>
          <a:xfrm>
            <a:off x="9005888" y="4889499"/>
            <a:ext cx="1049337" cy="255588"/>
          </a:xfrm>
          <a:prstGeom prst="rect">
            <a:avLst/>
          </a:prstGeom>
          <a:noFill/>
          <a:ln w="19050" cap="flat" cmpd="sng" algn="ctr">
            <a:noFill/>
            <a:prstDash val="solid"/>
          </a:ln>
          <a:effectLst/>
        </p:spPr>
        <p:txBody>
          <a:bodyPr anchor="ctr"/>
          <a:lstStyle/>
          <a:p>
            <a:pPr algn="ctr">
              <a:defRPr/>
            </a:pPr>
            <a:r>
              <a:rPr lang="en-US" sz="1200" b="1" kern="0" dirty="0">
                <a:solidFill>
                  <a:prstClr val="black"/>
                </a:solidFill>
                <a:latin typeface="Intel Clear" panose="020B0604020203020204" pitchFamily="34" charset="0"/>
                <a:ea typeface="Intel Clear" panose="020B0604020203020204" pitchFamily="34" charset="0"/>
                <a:cs typeface="Intel Clear" panose="020B0604020203020204" pitchFamily="34" charset="0"/>
              </a:rPr>
              <a:t>Long sleep interval</a:t>
            </a:r>
          </a:p>
        </p:txBody>
      </p:sp>
      <p:sp>
        <p:nvSpPr>
          <p:cNvPr id="213" name="Rectangle 212"/>
          <p:cNvSpPr/>
          <p:nvPr/>
        </p:nvSpPr>
        <p:spPr>
          <a:xfrm>
            <a:off x="7083424" y="3052763"/>
            <a:ext cx="781050" cy="223837"/>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Buffer</a:t>
            </a:r>
          </a:p>
        </p:txBody>
      </p:sp>
      <p:sp>
        <p:nvSpPr>
          <p:cNvPr id="214" name="Rectangle 7176"/>
          <p:cNvSpPr>
            <a:spLocks noChangeArrowheads="1"/>
          </p:cNvSpPr>
          <p:nvPr/>
        </p:nvSpPr>
        <p:spPr bwMode="auto">
          <a:xfrm>
            <a:off x="7208838" y="2889249"/>
            <a:ext cx="504825" cy="152400"/>
          </a:xfrm>
          <a:prstGeom prst="rect">
            <a:avLst/>
          </a:prstGeom>
          <a:solidFill>
            <a:srgbClr val="FFFF0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200" b="0" kern="0">
              <a:solidFill>
                <a:srgbClr val="000000"/>
              </a:solidFill>
            </a:endParaRPr>
          </a:p>
        </p:txBody>
      </p:sp>
      <p:sp>
        <p:nvSpPr>
          <p:cNvPr id="215" name="Rectangle 89"/>
          <p:cNvSpPr>
            <a:spLocks noChangeArrowheads="1"/>
          </p:cNvSpPr>
          <p:nvPr/>
        </p:nvSpPr>
        <p:spPr bwMode="auto">
          <a:xfrm>
            <a:off x="7469188" y="2317750"/>
            <a:ext cx="504825" cy="150813"/>
          </a:xfrm>
          <a:prstGeom prst="rect">
            <a:avLst/>
          </a:prstGeom>
          <a:solidFill>
            <a:srgbClr val="FFFF0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200" b="0" kern="0">
              <a:solidFill>
                <a:srgbClr val="000000"/>
              </a:solidFill>
            </a:endParaRPr>
          </a:p>
        </p:txBody>
      </p:sp>
      <p:sp>
        <p:nvSpPr>
          <p:cNvPr id="216" name="Rectangle 215"/>
          <p:cNvSpPr/>
          <p:nvPr/>
        </p:nvSpPr>
        <p:spPr>
          <a:xfrm>
            <a:off x="7343775" y="2287588"/>
            <a:ext cx="779463" cy="223837"/>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data</a:t>
            </a:r>
          </a:p>
        </p:txBody>
      </p:sp>
      <p:sp>
        <p:nvSpPr>
          <p:cNvPr id="217" name="Rectangle 216"/>
          <p:cNvSpPr/>
          <p:nvPr/>
        </p:nvSpPr>
        <p:spPr>
          <a:xfrm>
            <a:off x="7067550" y="2851149"/>
            <a:ext cx="779463" cy="223838"/>
          </a:xfrm>
          <a:prstGeom prst="rect">
            <a:avLst/>
          </a:prstGeom>
          <a:noFill/>
          <a:ln w="19050" cap="flat" cmpd="sng" algn="ctr">
            <a:noFill/>
            <a:prstDash val="solid"/>
          </a:ln>
          <a:effectLst/>
        </p:spPr>
        <p:txBody>
          <a:bodyPr anchor="ctr"/>
          <a:lstStyle/>
          <a:p>
            <a:pPr algn="ctr">
              <a:defRPr/>
            </a:pPr>
            <a:r>
              <a:rPr lang="en-US" sz="1200" kern="0" dirty="0">
                <a:solidFill>
                  <a:prstClr val="black"/>
                </a:solidFill>
                <a:latin typeface="Intel Clear"/>
                <a:ea typeface="MS PGothic" panose="020B0600070205080204" pitchFamily="34" charset="-128"/>
              </a:rPr>
              <a:t>data</a:t>
            </a:r>
          </a:p>
        </p:txBody>
      </p:sp>
      <p:sp>
        <p:nvSpPr>
          <p:cNvPr id="218" name="Freeform 217"/>
          <p:cNvSpPr/>
          <p:nvPr/>
        </p:nvSpPr>
        <p:spPr>
          <a:xfrm>
            <a:off x="7208837" y="2805113"/>
            <a:ext cx="520700" cy="242887"/>
          </a:xfrm>
          <a:custGeom>
            <a:avLst/>
            <a:gdLst>
              <a:gd name="connsiteX0" fmla="*/ 0 w 874143"/>
              <a:gd name="connsiteY0" fmla="*/ 0 h 563593"/>
              <a:gd name="connsiteX1" fmla="*/ 0 w 874143"/>
              <a:gd name="connsiteY1" fmla="*/ 557842 h 563593"/>
              <a:gd name="connsiteX2" fmla="*/ 868393 w 874143"/>
              <a:gd name="connsiteY2" fmla="*/ 563593 h 563593"/>
              <a:gd name="connsiteX3" fmla="*/ 874143 w 874143"/>
              <a:gd name="connsiteY3" fmla="*/ 0 h 563593"/>
            </a:gdLst>
            <a:ahLst/>
            <a:cxnLst>
              <a:cxn ang="0">
                <a:pos x="connsiteX0" y="connsiteY0"/>
              </a:cxn>
              <a:cxn ang="0">
                <a:pos x="connsiteX1" y="connsiteY1"/>
              </a:cxn>
              <a:cxn ang="0">
                <a:pos x="connsiteX2" y="connsiteY2"/>
              </a:cxn>
              <a:cxn ang="0">
                <a:pos x="connsiteX3" y="connsiteY3"/>
              </a:cxn>
            </a:cxnLst>
            <a:rect l="l" t="t" r="r" b="b"/>
            <a:pathLst>
              <a:path w="874143" h="563593">
                <a:moveTo>
                  <a:pt x="0" y="0"/>
                </a:moveTo>
                <a:lnTo>
                  <a:pt x="0" y="557842"/>
                </a:lnTo>
                <a:lnTo>
                  <a:pt x="868393" y="563593"/>
                </a:lnTo>
                <a:cubicBezTo>
                  <a:pt x="870310" y="375729"/>
                  <a:pt x="872226" y="187864"/>
                  <a:pt x="874143" y="0"/>
                </a:cubicBezTo>
              </a:path>
            </a:pathLst>
          </a:custGeom>
          <a:noFill/>
          <a:ln w="28575" cap="flat" cmpd="sng" algn="ctr">
            <a:solidFill>
              <a:sysClr val="windowText" lastClr="000000"/>
            </a:solidFill>
            <a:prstDash val="solid"/>
          </a:ln>
          <a:effectLst/>
        </p:spPr>
        <p:txBody>
          <a:bodyPr anchor="ctr"/>
          <a:lstStyle/>
          <a:p>
            <a:pPr algn="ctr">
              <a:defRPr/>
            </a:pPr>
            <a:endParaRPr lang="en-US" kern="0">
              <a:solidFill>
                <a:prstClr val="black"/>
              </a:solidFill>
              <a:latin typeface="Calibri" panose="020F0502020204030204" pitchFamily="34" charset="0"/>
              <a:ea typeface="MS PGothic" panose="020B0600070205080204" pitchFamily="34" charset="-128"/>
            </a:endParaRPr>
          </a:p>
        </p:txBody>
      </p:sp>
      <p:grpSp>
        <p:nvGrpSpPr>
          <p:cNvPr id="219" name="Group 95"/>
          <p:cNvGrpSpPr>
            <a:grpSpLocks/>
          </p:cNvGrpSpPr>
          <p:nvPr/>
        </p:nvGrpSpPr>
        <p:grpSpPr bwMode="auto">
          <a:xfrm>
            <a:off x="4710112" y="2971799"/>
            <a:ext cx="995362" cy="635000"/>
            <a:chOff x="3261544" y="4077551"/>
            <a:chExt cx="995388" cy="635333"/>
          </a:xfrm>
          <a:solidFill>
            <a:srgbClr val="FFFF00"/>
          </a:solidFill>
        </p:grpSpPr>
        <p:sp>
          <p:nvSpPr>
            <p:cNvPr id="220" name="Rectangular Callout 96"/>
            <p:cNvSpPr>
              <a:spLocks noChangeArrowheads="1"/>
            </p:cNvSpPr>
            <p:nvPr/>
          </p:nvSpPr>
          <p:spPr bwMode="auto">
            <a:xfrm>
              <a:off x="3261544" y="4077551"/>
              <a:ext cx="862238" cy="635333"/>
            </a:xfrm>
            <a:prstGeom prst="wedgeRectCallout">
              <a:avLst>
                <a:gd name="adj1" fmla="val -51898"/>
                <a:gd name="adj2" fmla="val 79944"/>
              </a:avLst>
            </a:prstGeom>
            <a:grpFill/>
            <a:ln w="12700" algn="ctr">
              <a:solidFill>
                <a:srgbClr val="000000"/>
              </a:solidFill>
              <a:round/>
              <a:headEnd type="none" w="sm" len="sm"/>
              <a:tailEnd type="none" w="sm" len="sm"/>
            </a:ln>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1400" kern="0">
                <a:solidFill>
                  <a:srgbClr val="000000"/>
                </a:solidFill>
              </a:endParaRPr>
            </a:p>
          </p:txBody>
        </p:sp>
        <p:sp>
          <p:nvSpPr>
            <p:cNvPr id="221" name="Rectangle 220"/>
            <p:cNvSpPr/>
            <p:nvPr/>
          </p:nvSpPr>
          <p:spPr>
            <a:xfrm>
              <a:off x="3277419" y="4271328"/>
              <a:ext cx="979513" cy="222367"/>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Do you have data for me?</a:t>
              </a:r>
            </a:p>
          </p:txBody>
        </p:sp>
      </p:grpSp>
      <p:grpSp>
        <p:nvGrpSpPr>
          <p:cNvPr id="222" name="Group 221"/>
          <p:cNvGrpSpPr>
            <a:grpSpLocks/>
          </p:cNvGrpSpPr>
          <p:nvPr/>
        </p:nvGrpSpPr>
        <p:grpSpPr bwMode="auto">
          <a:xfrm>
            <a:off x="4862512" y="3124199"/>
            <a:ext cx="995362" cy="635000"/>
            <a:chOff x="3567113" y="4191000"/>
            <a:chExt cx="995362" cy="635000"/>
          </a:xfrm>
        </p:grpSpPr>
        <p:sp>
          <p:nvSpPr>
            <p:cNvPr id="223" name="Rectangular Callout 99"/>
            <p:cNvSpPr>
              <a:spLocks noChangeArrowheads="1"/>
            </p:cNvSpPr>
            <p:nvPr/>
          </p:nvSpPr>
          <p:spPr bwMode="auto">
            <a:xfrm>
              <a:off x="3567113" y="4191000"/>
              <a:ext cx="862215" cy="635000"/>
            </a:xfrm>
            <a:prstGeom prst="wedgeRectCallout">
              <a:avLst>
                <a:gd name="adj1" fmla="val -51898"/>
                <a:gd name="adj2" fmla="val 79944"/>
              </a:avLst>
            </a:prstGeom>
            <a:solidFill>
              <a:srgbClr val="00B0F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224" name="Rectangle 223"/>
            <p:cNvSpPr/>
            <p:nvPr/>
          </p:nvSpPr>
          <p:spPr bwMode="auto">
            <a:xfrm>
              <a:off x="3582988" y="4384675"/>
              <a:ext cx="979487" cy="222250"/>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Do you have data for me?</a:t>
              </a:r>
            </a:p>
          </p:txBody>
        </p:sp>
      </p:grpSp>
      <p:grpSp>
        <p:nvGrpSpPr>
          <p:cNvPr id="225" name="Group 224"/>
          <p:cNvGrpSpPr>
            <a:grpSpLocks/>
          </p:cNvGrpSpPr>
          <p:nvPr/>
        </p:nvGrpSpPr>
        <p:grpSpPr bwMode="auto">
          <a:xfrm>
            <a:off x="3763963" y="3646488"/>
            <a:ext cx="890587" cy="384175"/>
            <a:chOff x="2449513" y="4710113"/>
            <a:chExt cx="890587" cy="384175"/>
          </a:xfrm>
        </p:grpSpPr>
        <p:sp>
          <p:nvSpPr>
            <p:cNvPr id="226" name="Rectangular Callout 102"/>
            <p:cNvSpPr>
              <a:spLocks noChangeArrowheads="1"/>
            </p:cNvSpPr>
            <p:nvPr/>
          </p:nvSpPr>
          <p:spPr bwMode="auto">
            <a:xfrm flipV="1">
              <a:off x="2454158" y="4725407"/>
              <a:ext cx="375085" cy="362348"/>
            </a:xfrm>
            <a:prstGeom prst="wedgeRectCallout">
              <a:avLst>
                <a:gd name="adj1" fmla="val 58778"/>
                <a:gd name="adj2" fmla="val 104560"/>
              </a:avLst>
            </a:prstGeom>
            <a:solidFill>
              <a:srgbClr val="FFFF0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227" name="Rectangle 226"/>
            <p:cNvSpPr/>
            <p:nvPr/>
          </p:nvSpPr>
          <p:spPr bwMode="auto">
            <a:xfrm>
              <a:off x="2449513" y="4710113"/>
              <a:ext cx="890587" cy="384175"/>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No</a:t>
              </a:r>
            </a:p>
          </p:txBody>
        </p:sp>
      </p:grpSp>
      <p:grpSp>
        <p:nvGrpSpPr>
          <p:cNvPr id="228" name="Group 227"/>
          <p:cNvGrpSpPr>
            <a:grpSpLocks/>
          </p:cNvGrpSpPr>
          <p:nvPr/>
        </p:nvGrpSpPr>
        <p:grpSpPr bwMode="auto">
          <a:xfrm>
            <a:off x="3878263" y="3813174"/>
            <a:ext cx="890587" cy="382588"/>
            <a:chOff x="2581275" y="4879975"/>
            <a:chExt cx="890588" cy="382588"/>
          </a:xfrm>
        </p:grpSpPr>
        <p:sp>
          <p:nvSpPr>
            <p:cNvPr id="229" name="Rectangular Callout 105"/>
            <p:cNvSpPr>
              <a:spLocks noChangeArrowheads="1"/>
            </p:cNvSpPr>
            <p:nvPr/>
          </p:nvSpPr>
          <p:spPr bwMode="auto">
            <a:xfrm flipV="1">
              <a:off x="2585920" y="4895206"/>
              <a:ext cx="375086" cy="360851"/>
            </a:xfrm>
            <a:prstGeom prst="wedgeRectCallout">
              <a:avLst>
                <a:gd name="adj1" fmla="val 58778"/>
                <a:gd name="adj2" fmla="val 104560"/>
              </a:avLst>
            </a:prstGeom>
            <a:solidFill>
              <a:srgbClr val="00B0F0"/>
            </a:solidFill>
            <a:ln w="12700" algn="ctr">
              <a:solidFill>
                <a:srgbClr val="000000"/>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None/>
                <a:defRPr/>
              </a:pPr>
              <a:endParaRPr lang="en-US" altLang="en-US" sz="1400" b="0" kern="0">
                <a:solidFill>
                  <a:srgbClr val="000000"/>
                </a:solidFill>
              </a:endParaRPr>
            </a:p>
          </p:txBody>
        </p:sp>
        <p:sp>
          <p:nvSpPr>
            <p:cNvPr id="230" name="Rectangle 229"/>
            <p:cNvSpPr/>
            <p:nvPr/>
          </p:nvSpPr>
          <p:spPr bwMode="auto">
            <a:xfrm>
              <a:off x="2581275" y="4879975"/>
              <a:ext cx="890588" cy="382588"/>
            </a:xfrm>
            <a:prstGeom prst="rect">
              <a:avLst/>
            </a:prstGeom>
            <a:noFill/>
            <a:ln w="19050" cap="flat" cmpd="sng" algn="ctr">
              <a:noFill/>
              <a:prstDash val="solid"/>
            </a:ln>
            <a:effectLst/>
          </p:spPr>
          <p:txBody>
            <a:bodyPr anchor="ctr"/>
            <a:lstStyle/>
            <a:p>
              <a:pPr>
                <a:defRPr/>
              </a:pPr>
              <a:r>
                <a:rPr lang="en-US" sz="1200" kern="0" dirty="0">
                  <a:solidFill>
                    <a:prstClr val="black"/>
                  </a:solidFill>
                  <a:latin typeface="Intel Clear"/>
                  <a:ea typeface="MS PGothic" panose="020B0600070205080204" pitchFamily="34" charset="-128"/>
                </a:rPr>
                <a:t>No</a:t>
              </a:r>
            </a:p>
          </p:txBody>
        </p:sp>
      </p:grpSp>
      <p:sp>
        <p:nvSpPr>
          <p:cNvPr id="63" name="Slide Number Placeholder 3">
            <a:extLst>
              <a:ext uri="{FF2B5EF4-FFF2-40B4-BE49-F238E27FC236}">
                <a16:creationId xmlns:a16="http://schemas.microsoft.com/office/drawing/2014/main" id="{705E1CAC-5EAE-4CD7-8B10-5DCFF1CA6804}"/>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35</a:t>
            </a:fld>
            <a:endParaRPr lang="en-US" dirty="0">
              <a:solidFill>
                <a:prstClr val="black">
                  <a:tint val="75000"/>
                </a:prstClr>
              </a:solidFill>
            </a:endParaRPr>
          </a:p>
        </p:txBody>
      </p:sp>
      <p:sp>
        <p:nvSpPr>
          <p:cNvPr id="61" name="Date Placeholder 4">
            <a:extLst>
              <a:ext uri="{FF2B5EF4-FFF2-40B4-BE49-F238E27FC236}">
                <a16:creationId xmlns:a16="http://schemas.microsoft.com/office/drawing/2014/main" id="{A14BF3D8-4DDB-4D99-B621-C0F4D1F5B022}"/>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custDataLst>
      <p:tags r:id="rId1"/>
    </p:custDataLst>
    <p:extLst>
      <p:ext uri="{BB962C8B-B14F-4D97-AF65-F5344CB8AC3E}">
        <p14:creationId xmlns:p14="http://schemas.microsoft.com/office/powerpoint/2010/main" val="225572590"/>
      </p:ext>
    </p:extLst>
  </p:cSld>
  <p:clrMapOvr>
    <a:masterClrMapping/>
  </p:clrMapOvr>
  <mc:AlternateContent xmlns:mc="http://schemas.openxmlformats.org/markup-compatibility/2006" xmlns:p14="http://schemas.microsoft.com/office/powerpoint/2010/main">
    <mc:Choice Requires="p14">
      <p:transition spd="med" p14:dur="700" advTm="58696">
        <p:fade/>
      </p:transition>
    </mc:Choice>
    <mc:Fallback xmlns="">
      <p:transition spd="med" advTm="58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058400" cy="914400"/>
          </a:xfrm>
        </p:spPr>
        <p:txBody>
          <a:bodyPr>
            <a:noAutofit/>
          </a:bodyPr>
          <a:lstStyle/>
          <a:p>
            <a:r>
              <a:rPr lang="en-US" dirty="0"/>
              <a:t>802.11ba Low-power Wake-up Receiver (LP-WUR) as Companion Radio for 802.11</a:t>
            </a:r>
          </a:p>
        </p:txBody>
      </p:sp>
      <p:sp>
        <p:nvSpPr>
          <p:cNvPr id="3" name="Content Placeholder 2"/>
          <p:cNvSpPr>
            <a:spLocks noGrp="1"/>
          </p:cNvSpPr>
          <p:nvPr>
            <p:ph idx="1"/>
          </p:nvPr>
        </p:nvSpPr>
        <p:spPr>
          <a:xfrm>
            <a:off x="381001" y="1828800"/>
            <a:ext cx="7336972" cy="4648200"/>
          </a:xfrm>
        </p:spPr>
        <p:txBody>
          <a:bodyPr/>
          <a:lstStyle/>
          <a:p>
            <a:pPr>
              <a:buFont typeface="Arial" panose="020B0604020202020204" pitchFamily="34" charset="0"/>
              <a:buChar char="•"/>
            </a:pPr>
            <a:r>
              <a:rPr lang="en-US" sz="2000" dirty="0"/>
              <a:t>Comm. Subsystem = Main radio (802.11) + LP-WUR</a:t>
            </a:r>
          </a:p>
          <a:p>
            <a:pPr lvl="1">
              <a:buFont typeface="Arial" panose="020B0604020202020204" pitchFamily="34" charset="0"/>
              <a:buChar char="•"/>
            </a:pPr>
            <a:r>
              <a:rPr lang="en-US" sz="2000" b="1" dirty="0"/>
              <a:t>Main radio (802.11): for user data transmission and reception</a:t>
            </a:r>
          </a:p>
          <a:p>
            <a:pPr lvl="2">
              <a:buFont typeface="Arial" panose="020B0604020202020204" pitchFamily="34" charset="0"/>
              <a:buChar char="•"/>
            </a:pPr>
            <a:r>
              <a:rPr lang="en-US" sz="1600" dirty="0"/>
              <a:t>Main radio is off unless there is something to transmit</a:t>
            </a:r>
          </a:p>
          <a:p>
            <a:pPr lvl="2">
              <a:buFont typeface="Arial" panose="020B0604020202020204" pitchFamily="34" charset="0"/>
              <a:buChar char="•"/>
            </a:pPr>
            <a:r>
              <a:rPr lang="en-US" sz="1600" dirty="0"/>
              <a:t>LP-WUR wakes up the main radio when there is a packet to receive</a:t>
            </a:r>
          </a:p>
          <a:p>
            <a:pPr lvl="2">
              <a:buFont typeface="Arial" panose="020B0604020202020204" pitchFamily="34" charset="0"/>
              <a:buChar char="•"/>
            </a:pPr>
            <a:r>
              <a:rPr lang="en-US" sz="1600" dirty="0"/>
              <a:t>User data is transmitted and received by the main radio</a:t>
            </a:r>
          </a:p>
          <a:p>
            <a:pPr lvl="1">
              <a:buFont typeface="Arial" panose="020B0604020202020204" pitchFamily="34" charset="0"/>
              <a:buChar char="•"/>
            </a:pPr>
            <a:r>
              <a:rPr lang="en-US" sz="2000" b="1" dirty="0"/>
              <a:t>LP-WUR: </a:t>
            </a:r>
            <a:r>
              <a:rPr lang="en-US" sz="2000" b="1" u="sng" dirty="0"/>
              <a:t>not</a:t>
            </a:r>
            <a:r>
              <a:rPr lang="en-US" sz="2000" b="1" dirty="0"/>
              <a:t> for user data; serves as a simple “wake-up” receiver for the main radio</a:t>
            </a:r>
          </a:p>
          <a:p>
            <a:pPr lvl="2">
              <a:buFont typeface="Arial" panose="020B0604020202020204" pitchFamily="34" charset="0"/>
              <a:buChar char="•"/>
            </a:pPr>
            <a:r>
              <a:rPr lang="en-US" sz="1600" dirty="0"/>
              <a:t>LP-WUR is a simple </a:t>
            </a:r>
            <a:r>
              <a:rPr lang="en-US" sz="1600" u="sng" dirty="0"/>
              <a:t>receiver</a:t>
            </a:r>
            <a:r>
              <a:rPr lang="en-US" sz="1600" dirty="0"/>
              <a:t> (doesn’t have a transmitter)</a:t>
            </a:r>
          </a:p>
          <a:p>
            <a:pPr lvl="2">
              <a:buFont typeface="Arial" panose="020B0604020202020204" pitchFamily="34" charset="0"/>
              <a:buChar char="•"/>
            </a:pPr>
            <a:r>
              <a:rPr lang="en-US" sz="1600" dirty="0"/>
              <a:t>Active while the main radio is off</a:t>
            </a:r>
          </a:p>
          <a:p>
            <a:pPr lvl="2">
              <a:buFont typeface="Arial" panose="020B0604020202020204" pitchFamily="34" charset="0"/>
              <a:buChar char="•"/>
            </a:pPr>
            <a:r>
              <a:rPr lang="en-US" sz="1600" dirty="0"/>
              <a:t>Target power consumption &lt; 1 </a:t>
            </a:r>
            <a:r>
              <a:rPr lang="en-US" sz="1600" dirty="0" err="1"/>
              <a:t>mW</a:t>
            </a:r>
            <a:r>
              <a:rPr lang="en-US" sz="1600" dirty="0"/>
              <a:t> in the active state</a:t>
            </a:r>
          </a:p>
          <a:p>
            <a:pPr lvl="3">
              <a:buFont typeface="Arial" panose="020B0604020202020204" pitchFamily="34" charset="0"/>
              <a:buChar char="•"/>
            </a:pPr>
            <a:r>
              <a:rPr lang="en-US" sz="1400" dirty="0"/>
              <a:t>Simple modulation scheme such as On-Off-Keying (OOK)</a:t>
            </a:r>
          </a:p>
          <a:p>
            <a:pPr lvl="3">
              <a:buFont typeface="Arial" panose="020B0604020202020204" pitchFamily="34" charset="0"/>
              <a:buChar char="•"/>
            </a:pPr>
            <a:r>
              <a:rPr lang="en-US" sz="1400" dirty="0"/>
              <a:t>Narrow bandwidth (e.g. &lt; 5 MHz)</a:t>
            </a:r>
          </a:p>
          <a:p>
            <a:pPr lvl="2">
              <a:buFont typeface="Arial" panose="020B0604020202020204" pitchFamily="34" charset="0"/>
              <a:buChar char="•"/>
            </a:pPr>
            <a:r>
              <a:rPr lang="en-US" sz="1600" dirty="0"/>
              <a:t>Target transmission range: LP-WUR = Today’s </a:t>
            </a:r>
            <a:r>
              <a:rPr lang="en-US" sz="1800" dirty="0"/>
              <a:t>802.11</a:t>
            </a:r>
          </a:p>
          <a:p>
            <a:endParaRPr lang="en-US" sz="2000" dirty="0"/>
          </a:p>
        </p:txBody>
      </p:sp>
      <p:pic>
        <p:nvPicPr>
          <p:cNvPr id="7" name="Picture 6"/>
          <p:cNvPicPr>
            <a:picLocks noChangeAspect="1"/>
          </p:cNvPicPr>
          <p:nvPr/>
        </p:nvPicPr>
        <p:blipFill>
          <a:blip r:embed="rId3"/>
          <a:stretch>
            <a:fillRect/>
          </a:stretch>
        </p:blipFill>
        <p:spPr>
          <a:xfrm>
            <a:off x="7897574" y="1622000"/>
            <a:ext cx="2770426" cy="2282453"/>
          </a:xfrm>
          <a:prstGeom prst="rect">
            <a:avLst/>
          </a:prstGeom>
        </p:spPr>
      </p:pic>
      <p:pic>
        <p:nvPicPr>
          <p:cNvPr id="8" name="Picture 7"/>
          <p:cNvPicPr>
            <a:picLocks noChangeAspect="1"/>
          </p:cNvPicPr>
          <p:nvPr/>
        </p:nvPicPr>
        <p:blipFill>
          <a:blip r:embed="rId4"/>
          <a:stretch>
            <a:fillRect/>
          </a:stretch>
        </p:blipFill>
        <p:spPr>
          <a:xfrm>
            <a:off x="7725217" y="4149436"/>
            <a:ext cx="3115140" cy="2093547"/>
          </a:xfrm>
          <a:prstGeom prst="rect">
            <a:avLst/>
          </a:prstGeom>
        </p:spPr>
      </p:pic>
      <p:sp>
        <p:nvSpPr>
          <p:cNvPr id="9" name="Slide Number Placeholder 3">
            <a:extLst>
              <a:ext uri="{FF2B5EF4-FFF2-40B4-BE49-F238E27FC236}">
                <a16:creationId xmlns:a16="http://schemas.microsoft.com/office/drawing/2014/main" id="{9E08A048-8E8D-4435-B50C-254C6E6609CA}"/>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36</a:t>
            </a:fld>
            <a:endParaRPr lang="en-US" dirty="0">
              <a:solidFill>
                <a:prstClr val="black">
                  <a:tint val="75000"/>
                </a:prstClr>
              </a:solidFill>
            </a:endParaRPr>
          </a:p>
        </p:txBody>
      </p:sp>
      <p:sp>
        <p:nvSpPr>
          <p:cNvPr id="10" name="Date Placeholder 4">
            <a:extLst>
              <a:ext uri="{FF2B5EF4-FFF2-40B4-BE49-F238E27FC236}">
                <a16:creationId xmlns:a16="http://schemas.microsoft.com/office/drawing/2014/main" id="{6F55C272-4C7B-47DD-8DBF-E31726AAB83D}"/>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4224554401"/>
      </p:ext>
    </p:extLst>
  </p:cSld>
  <p:clrMapOvr>
    <a:masterClrMapping/>
  </p:clrMapOvr>
  <mc:AlternateContent xmlns:mc="http://schemas.openxmlformats.org/markup-compatibility/2006" xmlns:p14="http://schemas.microsoft.com/office/powerpoint/2010/main">
    <mc:Choice Requires="p14">
      <p:transition spd="med" p14:dur="700" advTm="28423">
        <p:fade/>
      </p:transition>
    </mc:Choice>
    <mc:Fallback xmlns="">
      <p:transition spd="med" advTm="28423">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1561" y="604520"/>
            <a:ext cx="10515600" cy="604305"/>
          </a:xfrm>
        </p:spPr>
        <p:txBody>
          <a:bodyPr>
            <a:normAutofit/>
          </a:bodyPr>
          <a:lstStyle/>
          <a:p>
            <a:r>
              <a:rPr lang="en-US" dirty="0"/>
              <a:t>802.11ba Low Power Wake-up Radio Operation</a:t>
            </a:r>
          </a:p>
        </p:txBody>
      </p:sp>
      <p:sp>
        <p:nvSpPr>
          <p:cNvPr id="7" name="Rounded Rectangle 6"/>
          <p:cNvSpPr/>
          <p:nvPr/>
        </p:nvSpPr>
        <p:spPr>
          <a:xfrm>
            <a:off x="8589561" y="3146203"/>
            <a:ext cx="2676929" cy="2358955"/>
          </a:xfrm>
          <a:prstGeom prst="roundRect">
            <a:avLst/>
          </a:prstGeom>
          <a:solidFill>
            <a:sysClr val="window" lastClr="FFFFFF">
              <a:lumMod val="85000"/>
            </a:sysClr>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8" name="Rectangle 7"/>
          <p:cNvSpPr/>
          <p:nvPr/>
        </p:nvSpPr>
        <p:spPr>
          <a:xfrm>
            <a:off x="8817536" y="3333359"/>
            <a:ext cx="1354667" cy="938567"/>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9" name="Rectangle 8"/>
          <p:cNvSpPr/>
          <p:nvPr/>
        </p:nvSpPr>
        <p:spPr>
          <a:xfrm>
            <a:off x="8812772" y="3330511"/>
            <a:ext cx="1364197" cy="947920"/>
          </a:xfrm>
          <a:prstGeom prst="rect">
            <a:avLst/>
          </a:prstGeom>
          <a:solidFill>
            <a:srgbClr val="B1BABF"/>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10" name="Rectangle 9"/>
          <p:cNvSpPr/>
          <p:nvPr/>
        </p:nvSpPr>
        <p:spPr>
          <a:xfrm>
            <a:off x="8809483" y="3328683"/>
            <a:ext cx="1364197" cy="947920"/>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11" name="Rectangle 10"/>
          <p:cNvSpPr/>
          <p:nvPr/>
        </p:nvSpPr>
        <p:spPr>
          <a:xfrm>
            <a:off x="8809183" y="3330511"/>
            <a:ext cx="1364197" cy="947920"/>
          </a:xfrm>
          <a:prstGeom prst="rect">
            <a:avLst/>
          </a:prstGeom>
          <a:solidFill>
            <a:srgbClr val="B1BABF"/>
          </a:solidFill>
          <a:ln w="12700" cap="flat" cmpd="sng" algn="ctr">
            <a:solidFill>
              <a:sysClr val="windowText" lastClr="000000"/>
            </a:solidFill>
            <a:prstDash val="solid"/>
          </a:ln>
          <a:effectLst/>
        </p:spPr>
        <p:txBody>
          <a:bodyPr rtlCol="0" anchor="ctr"/>
          <a:lstStyle/>
          <a:p>
            <a:pPr algn="ctr">
              <a:defRPr/>
            </a:pPr>
            <a:r>
              <a:rPr lang="en-US" sz="2133" b="1" kern="0" dirty="0">
                <a:solidFill>
                  <a:prstClr val="black"/>
                </a:solidFill>
              </a:rPr>
              <a:t>802.11</a:t>
            </a:r>
          </a:p>
        </p:txBody>
      </p:sp>
      <p:sp>
        <p:nvSpPr>
          <p:cNvPr id="12" name="Rounded Rectangle 11"/>
          <p:cNvSpPr/>
          <p:nvPr/>
        </p:nvSpPr>
        <p:spPr>
          <a:xfrm>
            <a:off x="631561" y="3064109"/>
            <a:ext cx="2676929" cy="2358955"/>
          </a:xfrm>
          <a:prstGeom prst="roundRect">
            <a:avLst/>
          </a:prstGeom>
          <a:solidFill>
            <a:sysClr val="window" lastClr="FFFFFF">
              <a:lumMod val="85000"/>
            </a:sysClr>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13" name="Rectangle 12"/>
          <p:cNvSpPr/>
          <p:nvPr/>
        </p:nvSpPr>
        <p:spPr>
          <a:xfrm>
            <a:off x="8817536" y="4564599"/>
            <a:ext cx="1354667" cy="639719"/>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ctr">
              <a:defRPr/>
            </a:pPr>
            <a:r>
              <a:rPr lang="en-US" sz="1956" b="1" kern="0" dirty="0">
                <a:solidFill>
                  <a:prstClr val="black"/>
                </a:solidFill>
              </a:rPr>
              <a:t>LP-WUR</a:t>
            </a:r>
          </a:p>
        </p:txBody>
      </p:sp>
      <p:cxnSp>
        <p:nvCxnSpPr>
          <p:cNvPr id="14" name="Straight Arrow Connector 13"/>
          <p:cNvCxnSpPr>
            <a:stCxn id="13" idx="0"/>
          </p:cNvCxnSpPr>
          <p:nvPr/>
        </p:nvCxnSpPr>
        <p:spPr>
          <a:xfrm flipV="1">
            <a:off x="9494869" y="4271928"/>
            <a:ext cx="0" cy="292673"/>
          </a:xfrm>
          <a:prstGeom prst="straightConnector1">
            <a:avLst/>
          </a:prstGeom>
          <a:noFill/>
          <a:ln w="12000" cap="flat" cmpd="sng" algn="ctr">
            <a:solidFill>
              <a:sysClr val="windowText" lastClr="000000"/>
            </a:solidFill>
            <a:prstDash val="solid"/>
            <a:headEnd type="none" w="med" len="med"/>
            <a:tailEnd type="none" w="med" len="med"/>
          </a:ln>
          <a:effectLst/>
        </p:spPr>
      </p:cxnSp>
      <p:cxnSp>
        <p:nvCxnSpPr>
          <p:cNvPr id="15" name="Straight Connector 14"/>
          <p:cNvCxnSpPr/>
          <p:nvPr/>
        </p:nvCxnSpPr>
        <p:spPr>
          <a:xfrm flipH="1" flipV="1">
            <a:off x="8183161" y="3720383"/>
            <a:ext cx="634377" cy="1360"/>
          </a:xfrm>
          <a:prstGeom prst="line">
            <a:avLst/>
          </a:prstGeom>
          <a:noFill/>
          <a:ln w="12700" cap="flat" cmpd="sng" algn="ctr">
            <a:solidFill>
              <a:sysClr val="windowText" lastClr="000000"/>
            </a:solidFill>
            <a:prstDash val="solid"/>
          </a:ln>
          <a:effectLst/>
        </p:spPr>
      </p:cxnSp>
      <p:cxnSp>
        <p:nvCxnSpPr>
          <p:cNvPr id="16" name="Straight Connector 15"/>
          <p:cNvCxnSpPr/>
          <p:nvPr/>
        </p:nvCxnSpPr>
        <p:spPr>
          <a:xfrm flipH="1" flipV="1">
            <a:off x="8187866" y="4883472"/>
            <a:ext cx="634377" cy="1360"/>
          </a:xfrm>
          <a:prstGeom prst="line">
            <a:avLst/>
          </a:prstGeom>
          <a:noFill/>
          <a:ln w="12700" cap="flat" cmpd="sng" algn="ctr">
            <a:solidFill>
              <a:sysClr val="windowText" lastClr="000000"/>
            </a:solidFill>
            <a:prstDash val="solid"/>
          </a:ln>
          <a:effectLst/>
        </p:spPr>
      </p:cxnSp>
      <p:cxnSp>
        <p:nvCxnSpPr>
          <p:cNvPr id="17" name="Straight Connector 16"/>
          <p:cNvCxnSpPr/>
          <p:nvPr/>
        </p:nvCxnSpPr>
        <p:spPr>
          <a:xfrm>
            <a:off x="8183157" y="3319521"/>
            <a:ext cx="0" cy="415495"/>
          </a:xfrm>
          <a:prstGeom prst="line">
            <a:avLst/>
          </a:prstGeom>
          <a:noFill/>
          <a:ln w="12700" cap="flat" cmpd="sng" algn="ctr">
            <a:solidFill>
              <a:sysClr val="windowText" lastClr="000000"/>
            </a:solidFill>
            <a:prstDash val="solid"/>
          </a:ln>
          <a:effectLst/>
        </p:spPr>
      </p:cxnSp>
      <p:sp>
        <p:nvSpPr>
          <p:cNvPr id="18" name="Isosceles Triangle 17"/>
          <p:cNvSpPr/>
          <p:nvPr/>
        </p:nvSpPr>
        <p:spPr>
          <a:xfrm flipV="1">
            <a:off x="8047692" y="3212288"/>
            <a:ext cx="270933" cy="112273"/>
          </a:xfrm>
          <a:prstGeom prst="triangle">
            <a:avLst/>
          </a:prstGeom>
          <a:no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19" name="Rectangle 18"/>
          <p:cNvSpPr/>
          <p:nvPr/>
        </p:nvSpPr>
        <p:spPr>
          <a:xfrm>
            <a:off x="10237950" y="4694467"/>
            <a:ext cx="800565" cy="379979"/>
          </a:xfrm>
          <a:prstGeom prst="rect">
            <a:avLst/>
          </a:prstGeom>
          <a:solidFill>
            <a:srgbClr val="004280">
              <a:lumMod val="20000"/>
              <a:lumOff val="80000"/>
            </a:srgb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ON</a:t>
            </a:r>
          </a:p>
        </p:txBody>
      </p:sp>
      <p:grpSp>
        <p:nvGrpSpPr>
          <p:cNvPr id="20" name="Group 19"/>
          <p:cNvGrpSpPr/>
          <p:nvPr/>
        </p:nvGrpSpPr>
        <p:grpSpPr>
          <a:xfrm>
            <a:off x="3872888" y="3652974"/>
            <a:ext cx="990015" cy="1055444"/>
            <a:chOff x="1133117" y="2164012"/>
            <a:chExt cx="556883" cy="593687"/>
          </a:xfrm>
        </p:grpSpPr>
        <p:sp>
          <p:nvSpPr>
            <p:cNvPr id="21" name="Rectangle 20"/>
            <p:cNvSpPr/>
            <p:nvPr/>
          </p:nvSpPr>
          <p:spPr>
            <a:xfrm>
              <a:off x="1217275" y="2164012"/>
              <a:ext cx="352430" cy="143426"/>
            </a:xfrm>
            <a:prstGeom prst="rect">
              <a:avLst/>
            </a:prstGeom>
            <a:solidFill>
              <a:srgbClr val="FFFF00"/>
            </a:solidFill>
            <a:ln w="12700" cap="flat" cmpd="sng" algn="ctr">
              <a:solidFill>
                <a:sysClr val="windowText" lastClr="000000"/>
              </a:solidFill>
              <a:prstDash val="solid"/>
            </a:ln>
            <a:effectLst/>
          </p:spPr>
          <p:txBody>
            <a:bodyPr rtlCol="0" anchor="ctr"/>
            <a:lstStyle/>
            <a:p>
              <a:pPr algn="ctr">
                <a:defRPr/>
              </a:pPr>
              <a:endParaRPr lang="en-US" sz="1067" kern="0" dirty="0">
                <a:solidFill>
                  <a:prstClr val="black"/>
                </a:solidFill>
              </a:endParaRPr>
            </a:p>
          </p:txBody>
        </p:sp>
        <p:sp>
          <p:nvSpPr>
            <p:cNvPr id="22" name="Rectangle 21"/>
            <p:cNvSpPr/>
            <p:nvPr/>
          </p:nvSpPr>
          <p:spPr>
            <a:xfrm>
              <a:off x="1207246" y="2164012"/>
              <a:ext cx="105747" cy="143426"/>
            </a:xfrm>
            <a:prstGeom prst="rect">
              <a:avLst/>
            </a:prstGeom>
            <a:solidFill>
              <a:srgbClr val="FFC000"/>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23" name="TextBox 22"/>
            <p:cNvSpPr txBox="1"/>
            <p:nvPr/>
          </p:nvSpPr>
          <p:spPr>
            <a:xfrm>
              <a:off x="1133117" y="2388439"/>
              <a:ext cx="556883" cy="369260"/>
            </a:xfrm>
            <a:prstGeom prst="rect">
              <a:avLst/>
            </a:prstGeom>
            <a:noFill/>
          </p:spPr>
          <p:txBody>
            <a:bodyPr wrap="none" lIns="0" tIns="0" rIns="0" bIns="0" rtlCol="0">
              <a:spAutoFit/>
            </a:bodyPr>
            <a:lstStyle/>
            <a:p>
              <a:r>
                <a:rPr lang="en-US" sz="2133" dirty="0">
                  <a:solidFill>
                    <a:prstClr val="black"/>
                  </a:solidFill>
                  <a:cs typeface="Neo Sans Intel"/>
                </a:rPr>
                <a:t>Wake-up</a:t>
              </a:r>
              <a:br>
                <a:rPr lang="en-US" sz="2133" dirty="0">
                  <a:solidFill>
                    <a:prstClr val="black"/>
                  </a:solidFill>
                  <a:cs typeface="Neo Sans Intel"/>
                </a:rPr>
              </a:br>
              <a:r>
                <a:rPr lang="en-US" sz="2133" dirty="0">
                  <a:solidFill>
                    <a:prstClr val="black"/>
                  </a:solidFill>
                  <a:cs typeface="Neo Sans Intel"/>
                </a:rPr>
                <a:t>Packet</a:t>
              </a:r>
            </a:p>
          </p:txBody>
        </p:sp>
      </p:grpSp>
      <p:grpSp>
        <p:nvGrpSpPr>
          <p:cNvPr id="24" name="Group 23"/>
          <p:cNvGrpSpPr/>
          <p:nvPr/>
        </p:nvGrpSpPr>
        <p:grpSpPr>
          <a:xfrm>
            <a:off x="4000951" y="2227756"/>
            <a:ext cx="812800" cy="950144"/>
            <a:chOff x="1188215" y="1784238"/>
            <a:chExt cx="457200" cy="534456"/>
          </a:xfrm>
        </p:grpSpPr>
        <p:sp>
          <p:nvSpPr>
            <p:cNvPr id="25" name="Rectangle 24"/>
            <p:cNvSpPr/>
            <p:nvPr/>
          </p:nvSpPr>
          <p:spPr>
            <a:xfrm>
              <a:off x="1188215" y="2172133"/>
              <a:ext cx="457200" cy="146561"/>
            </a:xfrm>
            <a:prstGeom prst="rect">
              <a:avLst/>
            </a:prstGeom>
            <a:solidFill>
              <a:srgbClr val="FFC000"/>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26" name="TextBox 25"/>
            <p:cNvSpPr txBox="1"/>
            <p:nvPr/>
          </p:nvSpPr>
          <p:spPr>
            <a:xfrm>
              <a:off x="1193338" y="1784238"/>
              <a:ext cx="407491" cy="369260"/>
            </a:xfrm>
            <a:prstGeom prst="rect">
              <a:avLst/>
            </a:prstGeom>
            <a:noFill/>
          </p:spPr>
          <p:txBody>
            <a:bodyPr wrap="none" lIns="0" tIns="0" rIns="0" bIns="0" rtlCol="0">
              <a:spAutoFit/>
            </a:bodyPr>
            <a:lstStyle/>
            <a:p>
              <a:r>
                <a:rPr lang="en-US" sz="2133" dirty="0">
                  <a:solidFill>
                    <a:prstClr val="black"/>
                  </a:solidFill>
                  <a:cs typeface="Neo Sans Intel"/>
                </a:rPr>
                <a:t>Data </a:t>
              </a:r>
            </a:p>
            <a:p>
              <a:r>
                <a:rPr lang="en-US" sz="2133" dirty="0">
                  <a:solidFill>
                    <a:prstClr val="black"/>
                  </a:solidFill>
                  <a:cs typeface="Neo Sans Intel"/>
                </a:rPr>
                <a:t>Packet</a:t>
              </a:r>
            </a:p>
          </p:txBody>
        </p:sp>
      </p:grpSp>
      <p:grpSp>
        <p:nvGrpSpPr>
          <p:cNvPr id="27" name="Group 26"/>
          <p:cNvGrpSpPr/>
          <p:nvPr/>
        </p:nvGrpSpPr>
        <p:grpSpPr>
          <a:xfrm>
            <a:off x="9495536" y="4278436"/>
            <a:ext cx="1492926" cy="301878"/>
            <a:chOff x="3220510" y="2432329"/>
            <a:chExt cx="839771" cy="169806"/>
          </a:xfrm>
        </p:grpSpPr>
        <p:cxnSp>
          <p:nvCxnSpPr>
            <p:cNvPr id="28" name="Straight Arrow Connector 27"/>
            <p:cNvCxnSpPr/>
            <p:nvPr/>
          </p:nvCxnSpPr>
          <p:spPr>
            <a:xfrm flipV="1">
              <a:off x="3220510" y="2432329"/>
              <a:ext cx="0" cy="164629"/>
            </a:xfrm>
            <a:prstGeom prst="straightConnector1">
              <a:avLst/>
            </a:prstGeom>
            <a:noFill/>
            <a:ln w="12000" cap="flat" cmpd="sng" algn="ctr">
              <a:solidFill>
                <a:srgbClr val="FF0000"/>
              </a:solidFill>
              <a:prstDash val="solid"/>
              <a:headEnd type="none" w="med" len="med"/>
              <a:tailEnd type="triangle" w="med" len="med"/>
            </a:ln>
            <a:effectLst/>
          </p:spPr>
        </p:cxnSp>
        <p:sp>
          <p:nvSpPr>
            <p:cNvPr id="29" name="TextBox 28"/>
            <p:cNvSpPr txBox="1"/>
            <p:nvPr/>
          </p:nvSpPr>
          <p:spPr>
            <a:xfrm>
              <a:off x="3268165" y="2448307"/>
              <a:ext cx="792116" cy="153828"/>
            </a:xfrm>
            <a:prstGeom prst="rect">
              <a:avLst/>
            </a:prstGeom>
            <a:noFill/>
          </p:spPr>
          <p:txBody>
            <a:bodyPr wrap="none" lIns="0" tIns="0" rIns="0" bIns="0" rtlCol="0">
              <a:spAutoFit/>
            </a:bodyPr>
            <a:lstStyle/>
            <a:p>
              <a:r>
                <a:rPr lang="en-US" sz="1777" dirty="0">
                  <a:solidFill>
                    <a:srgbClr val="FF0000"/>
                  </a:solidFill>
                  <a:cs typeface="Neo Sans Intel"/>
                </a:rPr>
                <a:t>Wake-up signal</a:t>
              </a:r>
            </a:p>
          </p:txBody>
        </p:sp>
      </p:grpSp>
      <p:sp>
        <p:nvSpPr>
          <p:cNvPr id="30" name="TextBox 29"/>
          <p:cNvSpPr txBox="1"/>
          <p:nvPr/>
        </p:nvSpPr>
        <p:spPr>
          <a:xfrm>
            <a:off x="1054956" y="2515452"/>
            <a:ext cx="1496564" cy="420564"/>
          </a:xfrm>
          <a:prstGeom prst="rect">
            <a:avLst/>
          </a:prstGeom>
          <a:noFill/>
        </p:spPr>
        <p:txBody>
          <a:bodyPr wrap="none" rtlCol="0">
            <a:spAutoFit/>
          </a:bodyPr>
          <a:lstStyle/>
          <a:p>
            <a:r>
              <a:rPr lang="en-US" sz="2133" b="1" dirty="0">
                <a:solidFill>
                  <a:prstClr val="black"/>
                </a:solidFill>
              </a:rPr>
              <a:t>Transmitter</a:t>
            </a:r>
          </a:p>
        </p:txBody>
      </p:sp>
      <p:sp>
        <p:nvSpPr>
          <p:cNvPr id="31" name="Rectangle 30"/>
          <p:cNvSpPr/>
          <p:nvPr/>
        </p:nvSpPr>
        <p:spPr>
          <a:xfrm>
            <a:off x="1559252" y="3713122"/>
            <a:ext cx="1358625" cy="938567"/>
          </a:xfrm>
          <a:prstGeom prst="rect">
            <a:avLst/>
          </a:prstGeom>
          <a:solidFill>
            <a:srgbClr val="004280">
              <a:lumMod val="20000"/>
              <a:lumOff val="80000"/>
            </a:srgbClr>
          </a:solidFill>
          <a:ln w="12700" cap="flat" cmpd="sng" algn="ctr">
            <a:solidFill>
              <a:sysClr val="windowText" lastClr="000000"/>
            </a:solidFill>
            <a:prstDash val="solid"/>
          </a:ln>
          <a:effectLst/>
        </p:spPr>
        <p:txBody>
          <a:bodyPr rtlCol="0" anchor="ctr"/>
          <a:lstStyle/>
          <a:p>
            <a:pPr algn="r">
              <a:defRPr/>
            </a:pPr>
            <a:r>
              <a:rPr lang="en-US" sz="2133" b="1" kern="0" dirty="0">
                <a:solidFill>
                  <a:prstClr val="black"/>
                </a:solidFill>
              </a:rPr>
              <a:t>+</a:t>
            </a:r>
            <a:endParaRPr lang="en-US" sz="2133" b="1" kern="0" baseline="30000" dirty="0">
              <a:solidFill>
                <a:prstClr val="black"/>
              </a:solidFill>
            </a:endParaRPr>
          </a:p>
        </p:txBody>
      </p:sp>
      <p:cxnSp>
        <p:nvCxnSpPr>
          <p:cNvPr id="32" name="Straight Connector 31"/>
          <p:cNvCxnSpPr/>
          <p:nvPr/>
        </p:nvCxnSpPr>
        <p:spPr>
          <a:xfrm flipH="1" flipV="1">
            <a:off x="2913918" y="4224239"/>
            <a:ext cx="634377" cy="1360"/>
          </a:xfrm>
          <a:prstGeom prst="line">
            <a:avLst/>
          </a:prstGeom>
          <a:noFill/>
          <a:ln w="12700" cap="flat" cmpd="sng" algn="ctr">
            <a:solidFill>
              <a:sysClr val="windowText" lastClr="000000"/>
            </a:solidFill>
            <a:prstDash val="solid"/>
          </a:ln>
          <a:effectLst/>
        </p:spPr>
      </p:cxnSp>
      <p:cxnSp>
        <p:nvCxnSpPr>
          <p:cNvPr id="33" name="Straight Connector 32"/>
          <p:cNvCxnSpPr/>
          <p:nvPr/>
        </p:nvCxnSpPr>
        <p:spPr>
          <a:xfrm>
            <a:off x="3548293" y="3735015"/>
            <a:ext cx="1" cy="489223"/>
          </a:xfrm>
          <a:prstGeom prst="line">
            <a:avLst/>
          </a:prstGeom>
          <a:noFill/>
          <a:ln w="12700" cap="flat" cmpd="sng" algn="ctr">
            <a:solidFill>
              <a:sysClr val="windowText" lastClr="000000"/>
            </a:solidFill>
            <a:prstDash val="solid"/>
          </a:ln>
          <a:effectLst/>
        </p:spPr>
      </p:cxnSp>
      <p:sp>
        <p:nvSpPr>
          <p:cNvPr id="34" name="Isosceles Triangle 33"/>
          <p:cNvSpPr/>
          <p:nvPr/>
        </p:nvSpPr>
        <p:spPr>
          <a:xfrm flipV="1">
            <a:off x="3412827" y="3630373"/>
            <a:ext cx="270933" cy="112273"/>
          </a:xfrm>
          <a:prstGeom prst="triangle">
            <a:avLst/>
          </a:prstGeom>
          <a:no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cxnSp>
        <p:nvCxnSpPr>
          <p:cNvPr id="36" name="Straight Connector 35"/>
          <p:cNvCxnSpPr/>
          <p:nvPr/>
        </p:nvCxnSpPr>
        <p:spPr>
          <a:xfrm>
            <a:off x="8183160" y="3713124"/>
            <a:ext cx="1" cy="1171337"/>
          </a:xfrm>
          <a:prstGeom prst="line">
            <a:avLst/>
          </a:prstGeom>
          <a:noFill/>
          <a:ln w="12700" cap="flat" cmpd="sng" algn="ctr">
            <a:solidFill>
              <a:sysClr val="windowText" lastClr="000000"/>
            </a:solidFill>
            <a:prstDash val="solid"/>
          </a:ln>
          <a:effectLst/>
        </p:spPr>
      </p:cxnSp>
      <p:cxnSp>
        <p:nvCxnSpPr>
          <p:cNvPr id="37" name="Straight Connector 36"/>
          <p:cNvCxnSpPr/>
          <p:nvPr/>
        </p:nvCxnSpPr>
        <p:spPr>
          <a:xfrm flipH="1" flipV="1">
            <a:off x="4000949" y="2227025"/>
            <a:ext cx="3835079" cy="8489"/>
          </a:xfrm>
          <a:prstGeom prst="line">
            <a:avLst/>
          </a:prstGeom>
          <a:noFill/>
          <a:ln w="19050" cap="flat" cmpd="sng" algn="ctr">
            <a:solidFill>
              <a:srgbClr val="FF0000"/>
            </a:solidFill>
            <a:prstDash val="solid"/>
            <a:headEnd type="triangle" w="med" len="med"/>
            <a:tailEnd type="triangle" w="med" len="med"/>
          </a:ln>
          <a:effectLst/>
        </p:spPr>
      </p:cxnSp>
      <p:sp>
        <p:nvSpPr>
          <p:cNvPr id="38" name="TextBox 37"/>
          <p:cNvSpPr txBox="1"/>
          <p:nvPr/>
        </p:nvSpPr>
        <p:spPr>
          <a:xfrm>
            <a:off x="9129623" y="2504633"/>
            <a:ext cx="1154355" cy="420564"/>
          </a:xfrm>
          <a:prstGeom prst="rect">
            <a:avLst/>
          </a:prstGeom>
          <a:noFill/>
        </p:spPr>
        <p:txBody>
          <a:bodyPr wrap="none" rtlCol="0">
            <a:spAutoFit/>
          </a:bodyPr>
          <a:lstStyle/>
          <a:p>
            <a:r>
              <a:rPr lang="en-US" sz="2133" b="1" dirty="0">
                <a:solidFill>
                  <a:prstClr val="black"/>
                </a:solidFill>
              </a:rPr>
              <a:t>Receiver</a:t>
            </a:r>
          </a:p>
        </p:txBody>
      </p:sp>
      <p:sp>
        <p:nvSpPr>
          <p:cNvPr id="39" name="TextBox 38"/>
          <p:cNvSpPr txBox="1"/>
          <p:nvPr/>
        </p:nvSpPr>
        <p:spPr>
          <a:xfrm>
            <a:off x="4620778" y="1762121"/>
            <a:ext cx="2359749" cy="420564"/>
          </a:xfrm>
          <a:prstGeom prst="rect">
            <a:avLst/>
          </a:prstGeom>
          <a:noFill/>
        </p:spPr>
        <p:txBody>
          <a:bodyPr wrap="none" rtlCol="0">
            <a:spAutoFit/>
          </a:bodyPr>
          <a:lstStyle/>
          <a:p>
            <a:r>
              <a:rPr lang="en-US" sz="2133" b="1" dirty="0">
                <a:solidFill>
                  <a:prstClr val="black"/>
                </a:solidFill>
              </a:rPr>
              <a:t>Transmission range</a:t>
            </a:r>
          </a:p>
        </p:txBody>
      </p:sp>
      <p:sp>
        <p:nvSpPr>
          <p:cNvPr id="40" name="TextBox 39"/>
          <p:cNvSpPr txBox="1"/>
          <p:nvPr/>
        </p:nvSpPr>
        <p:spPr>
          <a:xfrm>
            <a:off x="4848760" y="2166895"/>
            <a:ext cx="2133918" cy="420564"/>
          </a:xfrm>
          <a:prstGeom prst="rect">
            <a:avLst/>
          </a:prstGeom>
          <a:noFill/>
        </p:spPr>
        <p:txBody>
          <a:bodyPr wrap="none" rtlCol="0">
            <a:spAutoFit/>
          </a:bodyPr>
          <a:lstStyle/>
          <a:p>
            <a:r>
              <a:rPr lang="en-US" sz="2133" b="1" dirty="0">
                <a:solidFill>
                  <a:prstClr val="black"/>
                </a:solidFill>
              </a:rPr>
              <a:t>802.11 = LP-WUR</a:t>
            </a:r>
          </a:p>
        </p:txBody>
      </p:sp>
      <p:sp>
        <p:nvSpPr>
          <p:cNvPr id="41" name="Rectangle 40"/>
          <p:cNvSpPr/>
          <p:nvPr/>
        </p:nvSpPr>
        <p:spPr>
          <a:xfrm>
            <a:off x="10268030" y="3604621"/>
            <a:ext cx="772597" cy="427088"/>
          </a:xfrm>
          <a:prstGeom prst="rect">
            <a:avLst/>
          </a:prstGeom>
          <a:solidFill>
            <a:srgbClr val="004280">
              <a:lumMod val="20000"/>
              <a:lumOff val="80000"/>
            </a:srgb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ON</a:t>
            </a:r>
          </a:p>
        </p:txBody>
      </p:sp>
      <p:sp>
        <p:nvSpPr>
          <p:cNvPr id="42" name="Rectangle 41"/>
          <p:cNvSpPr/>
          <p:nvPr/>
        </p:nvSpPr>
        <p:spPr>
          <a:xfrm>
            <a:off x="10271790" y="3602536"/>
            <a:ext cx="772597" cy="431253"/>
          </a:xfrm>
          <a:prstGeom prst="rect">
            <a:avLst/>
          </a:prstGeom>
          <a:solidFill>
            <a:sysClr val="windowText" lastClr="000000">
              <a:lumMod val="50000"/>
              <a:lumOff val="50000"/>
            </a:sys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OFF</a:t>
            </a:r>
          </a:p>
        </p:txBody>
      </p:sp>
      <p:sp>
        <p:nvSpPr>
          <p:cNvPr id="43" name="Rectangle 42"/>
          <p:cNvSpPr/>
          <p:nvPr/>
        </p:nvSpPr>
        <p:spPr>
          <a:xfrm>
            <a:off x="10268030" y="3590676"/>
            <a:ext cx="772597" cy="427088"/>
          </a:xfrm>
          <a:prstGeom prst="rect">
            <a:avLst/>
          </a:prstGeom>
          <a:solidFill>
            <a:srgbClr val="004280">
              <a:lumMod val="20000"/>
              <a:lumOff val="80000"/>
            </a:srgbClr>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ON</a:t>
            </a:r>
          </a:p>
        </p:txBody>
      </p:sp>
      <p:sp>
        <p:nvSpPr>
          <p:cNvPr id="44" name="Rectangle 43"/>
          <p:cNvSpPr/>
          <p:nvPr/>
        </p:nvSpPr>
        <p:spPr>
          <a:xfrm>
            <a:off x="10267730" y="3590678"/>
            <a:ext cx="772597" cy="448501"/>
          </a:xfrm>
          <a:prstGeom prst="rect">
            <a:avLst/>
          </a:prstGeom>
          <a:solidFill>
            <a:srgbClr val="B1BABF"/>
          </a:solidFill>
          <a:ln w="9525" cap="flat" cmpd="sng" algn="ctr">
            <a:solidFill>
              <a:sysClr val="windowText" lastClr="000000"/>
            </a:solidFill>
            <a:prstDash val="solid"/>
          </a:ln>
          <a:effectLst/>
        </p:spPr>
        <p:txBody>
          <a:bodyPr rtlCol="0" anchor="ctr"/>
          <a:lstStyle/>
          <a:p>
            <a:pPr algn="ctr">
              <a:defRPr/>
            </a:pPr>
            <a:r>
              <a:rPr lang="en-US" sz="1777" b="1" kern="0" dirty="0">
                <a:solidFill>
                  <a:prstClr val="black"/>
                </a:solidFill>
              </a:rPr>
              <a:t>OFF</a:t>
            </a:r>
          </a:p>
        </p:txBody>
      </p:sp>
      <p:grpSp>
        <p:nvGrpSpPr>
          <p:cNvPr id="45" name="Group 44"/>
          <p:cNvGrpSpPr/>
          <p:nvPr/>
        </p:nvGrpSpPr>
        <p:grpSpPr>
          <a:xfrm>
            <a:off x="5936979" y="4599681"/>
            <a:ext cx="990015" cy="1055446"/>
            <a:chOff x="1133117" y="2164011"/>
            <a:chExt cx="556883" cy="593688"/>
          </a:xfrm>
        </p:grpSpPr>
        <p:sp>
          <p:nvSpPr>
            <p:cNvPr id="46" name="Rectangle 45"/>
            <p:cNvSpPr/>
            <p:nvPr/>
          </p:nvSpPr>
          <p:spPr>
            <a:xfrm>
              <a:off x="1217275" y="2164011"/>
              <a:ext cx="348040" cy="152303"/>
            </a:xfrm>
            <a:prstGeom prst="rect">
              <a:avLst/>
            </a:prstGeom>
            <a:solidFill>
              <a:srgbClr val="FFFF00"/>
            </a:solidFill>
            <a:ln w="12700" cap="flat" cmpd="sng" algn="ctr">
              <a:solidFill>
                <a:sysClr val="windowText" lastClr="000000"/>
              </a:solidFill>
              <a:prstDash val="solid"/>
            </a:ln>
            <a:effectLst/>
          </p:spPr>
          <p:txBody>
            <a:bodyPr rtlCol="0" anchor="ctr"/>
            <a:lstStyle/>
            <a:p>
              <a:pPr algn="ctr">
                <a:defRPr/>
              </a:pPr>
              <a:endParaRPr lang="en-US" sz="1067" kern="0" dirty="0">
                <a:solidFill>
                  <a:prstClr val="black"/>
                </a:solidFill>
              </a:endParaRPr>
            </a:p>
          </p:txBody>
        </p:sp>
        <p:sp>
          <p:nvSpPr>
            <p:cNvPr id="47" name="Rectangle 46"/>
            <p:cNvSpPr/>
            <p:nvPr/>
          </p:nvSpPr>
          <p:spPr>
            <a:xfrm>
              <a:off x="1207246" y="2164011"/>
              <a:ext cx="116827" cy="152303"/>
            </a:xfrm>
            <a:prstGeom prst="rect">
              <a:avLst/>
            </a:prstGeom>
            <a:solidFill>
              <a:srgbClr val="FFC000"/>
            </a:solidFill>
            <a:ln w="12700" cap="flat" cmpd="sng" algn="ctr">
              <a:solidFill>
                <a:sysClr val="windowText" lastClr="000000"/>
              </a:solidFill>
              <a:prstDash val="solid"/>
            </a:ln>
            <a:effectLst/>
          </p:spPr>
          <p:txBody>
            <a:bodyPr rtlCol="0" anchor="ctr"/>
            <a:lstStyle/>
            <a:p>
              <a:pPr algn="ctr">
                <a:defRPr/>
              </a:pPr>
              <a:endParaRPr lang="en-US" sz="3200" kern="0" dirty="0">
                <a:solidFill>
                  <a:prstClr val="black"/>
                </a:solidFill>
              </a:endParaRPr>
            </a:p>
          </p:txBody>
        </p:sp>
        <p:sp>
          <p:nvSpPr>
            <p:cNvPr id="48" name="TextBox 47"/>
            <p:cNvSpPr txBox="1"/>
            <p:nvPr/>
          </p:nvSpPr>
          <p:spPr>
            <a:xfrm>
              <a:off x="1133117" y="2388439"/>
              <a:ext cx="556883" cy="369260"/>
            </a:xfrm>
            <a:prstGeom prst="rect">
              <a:avLst/>
            </a:prstGeom>
            <a:noFill/>
          </p:spPr>
          <p:txBody>
            <a:bodyPr wrap="none" lIns="0" tIns="0" rIns="0" bIns="0" rtlCol="0">
              <a:spAutoFit/>
            </a:bodyPr>
            <a:lstStyle/>
            <a:p>
              <a:r>
                <a:rPr lang="en-US" sz="2133" dirty="0">
                  <a:solidFill>
                    <a:prstClr val="black"/>
                  </a:solidFill>
                  <a:cs typeface="Neo Sans Intel"/>
                </a:rPr>
                <a:t>Wake-up</a:t>
              </a:r>
              <a:br>
                <a:rPr lang="en-US" sz="2133" dirty="0">
                  <a:solidFill>
                    <a:prstClr val="black"/>
                  </a:solidFill>
                  <a:cs typeface="Neo Sans Intel"/>
                </a:rPr>
              </a:br>
              <a:r>
                <a:rPr lang="en-US" sz="2133" dirty="0">
                  <a:solidFill>
                    <a:prstClr val="black"/>
                  </a:solidFill>
                  <a:cs typeface="Neo Sans Intel"/>
                </a:rPr>
                <a:t>Packet</a:t>
              </a:r>
            </a:p>
          </p:txBody>
        </p:sp>
      </p:grpSp>
      <p:grpSp>
        <p:nvGrpSpPr>
          <p:cNvPr id="49" name="Group 48"/>
          <p:cNvGrpSpPr/>
          <p:nvPr/>
        </p:nvGrpSpPr>
        <p:grpSpPr>
          <a:xfrm>
            <a:off x="1727346" y="1731834"/>
            <a:ext cx="792953" cy="869447"/>
            <a:chOff x="2407112" y="1879697"/>
            <a:chExt cx="446036" cy="489064"/>
          </a:xfrm>
        </p:grpSpPr>
        <p:cxnSp>
          <p:nvCxnSpPr>
            <p:cNvPr id="50" name="Straight Connector 49"/>
            <p:cNvCxnSpPr/>
            <p:nvPr/>
          </p:nvCxnSpPr>
          <p:spPr bwMode="auto">
            <a:xfrm>
              <a:off x="2581787" y="1879697"/>
              <a:ext cx="0" cy="166815"/>
            </a:xfrm>
            <a:prstGeom prst="line">
              <a:avLst/>
            </a:prstGeom>
            <a:noFill/>
            <a:ln w="28575" cap="flat" cmpd="sng" algn="ctr">
              <a:solidFill>
                <a:sysClr val="windowText" lastClr="000000"/>
              </a:solidFill>
              <a:prstDash val="solid"/>
              <a:round/>
              <a:headEnd type="none" w="med" len="med"/>
              <a:tailEnd type="none" w="med" len="med"/>
            </a:ln>
            <a:effectLst/>
          </p:spPr>
        </p:cxnSp>
        <p:cxnSp>
          <p:nvCxnSpPr>
            <p:cNvPr id="51" name="Straight Connector 50"/>
            <p:cNvCxnSpPr/>
            <p:nvPr/>
          </p:nvCxnSpPr>
          <p:spPr bwMode="auto">
            <a:xfrm>
              <a:off x="2778412" y="1990308"/>
              <a:ext cx="0" cy="166815"/>
            </a:xfrm>
            <a:prstGeom prst="line">
              <a:avLst/>
            </a:prstGeom>
            <a:noFill/>
            <a:ln w="28575" cap="flat" cmpd="sng" algn="ctr">
              <a:solidFill>
                <a:sysClr val="windowText" lastClr="000000"/>
              </a:solidFill>
              <a:prstDash val="solid"/>
              <a:round/>
              <a:headEnd type="none" w="med" len="med"/>
              <a:tailEnd type="none" w="med" len="med"/>
            </a:ln>
            <a:effectLst/>
          </p:spPr>
        </p:cxnSp>
        <p:pic>
          <p:nvPicPr>
            <p:cNvPr id="52" name="Picture 51"/>
            <p:cNvPicPr>
              <a:picLocks noChangeAspect="1"/>
            </p:cNvPicPr>
            <p:nvPr/>
          </p:nvPicPr>
          <p:blipFill>
            <a:blip r:embed="rId2"/>
            <a:stretch>
              <a:fillRect/>
            </a:stretch>
          </p:blipFill>
          <p:spPr>
            <a:xfrm>
              <a:off x="2407112" y="1990308"/>
              <a:ext cx="446036" cy="378453"/>
            </a:xfrm>
            <a:prstGeom prst="rect">
              <a:avLst/>
            </a:prstGeom>
          </p:spPr>
        </p:pic>
      </p:grpSp>
      <p:pic>
        <p:nvPicPr>
          <p:cNvPr id="53" name="Picture 52" descr="Aava_Smartphone_alph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5157" y="1777874"/>
            <a:ext cx="480656" cy="778041"/>
          </a:xfrm>
          <a:prstGeom prst="rect">
            <a:avLst/>
          </a:prstGeom>
          <a:effectLst/>
        </p:spPr>
      </p:pic>
      <p:pic>
        <p:nvPicPr>
          <p:cNvPr id="54" name="Picture 53"/>
          <p:cNvPicPr>
            <a:picLocks noChangeAspect="1"/>
          </p:cNvPicPr>
          <p:nvPr/>
        </p:nvPicPr>
        <p:blipFill>
          <a:blip r:embed="rId4"/>
          <a:stretch>
            <a:fillRect/>
          </a:stretch>
        </p:blipFill>
        <p:spPr>
          <a:xfrm>
            <a:off x="10000756" y="2029854"/>
            <a:ext cx="675329" cy="402828"/>
          </a:xfrm>
          <a:prstGeom prst="rect">
            <a:avLst/>
          </a:prstGeom>
        </p:spPr>
      </p:pic>
      <p:sp>
        <p:nvSpPr>
          <p:cNvPr id="55" name="TextBox 54"/>
          <p:cNvSpPr txBox="1"/>
          <p:nvPr/>
        </p:nvSpPr>
        <p:spPr>
          <a:xfrm>
            <a:off x="9430226" y="1985922"/>
            <a:ext cx="405880" cy="393313"/>
          </a:xfrm>
          <a:prstGeom prst="rect">
            <a:avLst/>
          </a:prstGeom>
          <a:noFill/>
        </p:spPr>
        <p:txBody>
          <a:bodyPr wrap="none" rtlCol="0">
            <a:spAutoFit/>
          </a:bodyPr>
          <a:lstStyle/>
          <a:p>
            <a:r>
              <a:rPr lang="en-US" sz="1956" dirty="0">
                <a:solidFill>
                  <a:prstClr val="black"/>
                </a:solidFill>
              </a:rPr>
              <a:t>or</a:t>
            </a:r>
          </a:p>
        </p:txBody>
      </p:sp>
      <p:sp>
        <p:nvSpPr>
          <p:cNvPr id="56" name="Rectangle 55"/>
          <p:cNvSpPr/>
          <p:nvPr/>
        </p:nvSpPr>
        <p:spPr>
          <a:xfrm>
            <a:off x="1681411" y="3942457"/>
            <a:ext cx="947695" cy="420564"/>
          </a:xfrm>
          <a:prstGeom prst="rect">
            <a:avLst/>
          </a:prstGeom>
        </p:spPr>
        <p:txBody>
          <a:bodyPr wrap="none">
            <a:spAutoFit/>
          </a:bodyPr>
          <a:lstStyle/>
          <a:p>
            <a:pPr algn="ctr">
              <a:defRPr/>
            </a:pPr>
            <a:r>
              <a:rPr lang="en-US" sz="2133" b="1" kern="0" dirty="0">
                <a:solidFill>
                  <a:prstClr val="black"/>
                </a:solidFill>
              </a:rPr>
              <a:t>802.11</a:t>
            </a:r>
            <a:endParaRPr lang="en-US" sz="2133" b="1" kern="0" baseline="30000" dirty="0">
              <a:solidFill>
                <a:prstClr val="black"/>
              </a:solidFill>
            </a:endParaRPr>
          </a:p>
        </p:txBody>
      </p:sp>
      <p:sp>
        <p:nvSpPr>
          <p:cNvPr id="57" name="Slide Number Placeholder 3">
            <a:extLst>
              <a:ext uri="{FF2B5EF4-FFF2-40B4-BE49-F238E27FC236}">
                <a16:creationId xmlns:a16="http://schemas.microsoft.com/office/drawing/2014/main" id="{3B04A832-7625-4C05-8414-09B59624753C}"/>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2884EB-C6E3-684C-A39B-0E652C4E0E60}" type="slidenum">
              <a:rPr lang="en-US" smtClean="0">
                <a:solidFill>
                  <a:prstClr val="black">
                    <a:tint val="75000"/>
                  </a:prstClr>
                </a:solidFill>
              </a:rPr>
              <a:pPr>
                <a:defRPr/>
              </a:pPr>
              <a:t>37</a:t>
            </a:fld>
            <a:endParaRPr lang="en-US" dirty="0">
              <a:solidFill>
                <a:prstClr val="black">
                  <a:tint val="75000"/>
                </a:prstClr>
              </a:solidFill>
            </a:endParaRPr>
          </a:p>
        </p:txBody>
      </p:sp>
      <p:sp>
        <p:nvSpPr>
          <p:cNvPr id="58" name="Date Placeholder 4">
            <a:extLst>
              <a:ext uri="{FF2B5EF4-FFF2-40B4-BE49-F238E27FC236}">
                <a16:creationId xmlns:a16="http://schemas.microsoft.com/office/drawing/2014/main" id="{1BFE8231-72A9-4855-A47A-7F39FA0E79CE}"/>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312836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72222E-6 -2.34568E-6 L 0.22673 0.14167 " pathEditMode="relative" rAng="0" ptsTypes="AA">
                                      <p:cBhvr>
                                        <p:cTn id="39" dur="2000" fill="hold"/>
                                        <p:tgtEl>
                                          <p:spTgt spid="20"/>
                                        </p:tgtEl>
                                        <p:attrNameLst>
                                          <p:attrName>ppt_x</p:attrName>
                                          <p:attrName>ppt_y</p:attrName>
                                        </p:attrNameLst>
                                      </p:cBhvr>
                                      <p:rCtr x="11337" y="7068"/>
                                    </p:animMotion>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5.55112E-17 -2.46914E-7 L 0.19809 0.06883 " pathEditMode="relative" rAng="0" ptsTypes="AA">
                                      <p:cBhvr>
                                        <p:cTn id="55" dur="2000" fill="hold"/>
                                        <p:tgtEl>
                                          <p:spTgt spid="24"/>
                                        </p:tgtEl>
                                        <p:attrNameLst>
                                          <p:attrName>ppt_x</p:attrName>
                                          <p:attrName>ppt_y</p:attrName>
                                        </p:attrNameLst>
                                      </p:cBhvr>
                                      <p:rCtr x="9896" y="3426"/>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4"/>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9" grpId="0" animBg="1"/>
      <p:bldP spid="39" grpId="0"/>
      <p:bldP spid="40" grpId="0"/>
      <p:bldP spid="42" grpId="0" animBg="1"/>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altLang="en-US" sz="3200" dirty="0">
                <a:latin typeface="Verdana" panose="020B0604030504040204" pitchFamily="34" charset="0"/>
                <a:ea typeface="Verdana" panose="020B0604030504040204" pitchFamily="34" charset="0"/>
                <a:cs typeface="Verdana" panose="020B0604030504040204" pitchFamily="34" charset="0"/>
              </a:rPr>
              <a:t>The </a:t>
            </a:r>
            <a:r>
              <a:rPr lang="en-GB" altLang="en-US" sz="3200" dirty="0" err="1">
                <a:latin typeface="Verdana" panose="020B0604030504040204" pitchFamily="34" charset="0"/>
                <a:ea typeface="Verdana" panose="020B0604030504040204" pitchFamily="34" charset="0"/>
                <a:cs typeface="Verdana" panose="020B0604030504040204" pitchFamily="34" charset="0"/>
              </a:rPr>
              <a:t>ARChitecture</a:t>
            </a:r>
            <a:r>
              <a:rPr lang="en-GB" altLang="en-US" sz="3200" dirty="0">
                <a:latin typeface="Verdana" panose="020B0604030504040204" pitchFamily="34" charset="0"/>
                <a:ea typeface="Verdana" panose="020B0604030504040204" pitchFamily="34" charset="0"/>
                <a:cs typeface="Verdana" panose="020B0604030504040204" pitchFamily="34" charset="0"/>
              </a:rPr>
              <a:t> SC (ARC) meets on an ongoing basis</a:t>
            </a:r>
            <a:br>
              <a:rPr lang="en-GB" sz="3200" dirty="0"/>
            </a:b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38</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24609" y="1143000"/>
            <a:ext cx="10969784" cy="4571999"/>
          </a:xfrm>
        </p:spPr>
        <p:txBody>
          <a:bodyPr/>
          <a:lstStyle/>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It does not develop a standard or amendment</a:t>
            </a:r>
          </a:p>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Discussion of 802.11 architecture issues for other ongoing amendments</a:t>
            </a:r>
          </a:p>
          <a:p>
            <a:pPr marL="342900" indent="-342900"/>
            <a:r>
              <a:rPr lang="en-GB" altLang="en-US" sz="2000" dirty="0">
                <a:latin typeface="Verdana" panose="020B0604030504040204" pitchFamily="34" charset="0"/>
                <a:ea typeface="Verdana" panose="020B0604030504040204" pitchFamily="34" charset="0"/>
                <a:cs typeface="Verdana" panose="020B0604030504040204" pitchFamily="34" charset="0"/>
              </a:rPr>
              <a:t>Topics for discussion include:</a:t>
            </a:r>
          </a:p>
          <a:p>
            <a:pPr marL="571500" lvl="1" indent="-342900"/>
            <a:r>
              <a:rPr lang="en-GB" altLang="en-US" sz="1800" dirty="0">
                <a:latin typeface="Verdana" panose="020B0604030504040204" pitchFamily="34" charset="0"/>
                <a:ea typeface="Verdana" panose="020B0604030504040204" pitchFamily="34" charset="0"/>
                <a:cs typeface="Verdana" panose="020B0604030504040204" pitchFamily="34" charset="0"/>
              </a:rPr>
              <a:t>Architectural clauses and models in the standard, as questions, or needs for update or clarification arise.</a:t>
            </a:r>
          </a:p>
          <a:p>
            <a:pPr marL="571500" lvl="1" indent="-342900"/>
            <a:r>
              <a:rPr lang="en-GB" altLang="en-US" sz="1800" dirty="0">
                <a:latin typeface="Verdana" panose="020B0604030504040204" pitchFamily="34" charset="0"/>
                <a:ea typeface="Verdana" panose="020B0604030504040204" pitchFamily="34" charset="0"/>
                <a:cs typeface="Verdana" panose="020B0604030504040204" pitchFamily="34" charset="0"/>
              </a:rPr>
              <a:t>Relationships with outside groups on 802.11 architectural topics, or topics that don’t fit elsewhere, such as IETF, 802 O&amp;A, and 802.1.</a:t>
            </a:r>
          </a:p>
          <a:p>
            <a:endParaRPr lang="en-GB" dirty="0"/>
          </a:p>
        </p:txBody>
      </p:sp>
      <p:pic>
        <p:nvPicPr>
          <p:cNvPr id="15" name="Picture 4" descr="3D Architecture HD Wallpaper">
            <a:extLst>
              <a:ext uri="{FF2B5EF4-FFF2-40B4-BE49-F238E27FC236}">
                <a16:creationId xmlns:a16="http://schemas.microsoft.com/office/drawing/2014/main" id="{DB964A0E-488A-49A6-94DB-30301884F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704561"/>
            <a:ext cx="3958028" cy="2472167"/>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4">
            <a:extLst>
              <a:ext uri="{FF2B5EF4-FFF2-40B4-BE49-F238E27FC236}">
                <a16:creationId xmlns:a16="http://schemas.microsoft.com/office/drawing/2014/main" id="{2EE5DE12-ABD7-4B8A-A5F1-1696166909E0}"/>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13019912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5"/>
          <p:cNvSpPr>
            <a:spLocks noGrp="1" noChangeArrowheads="1"/>
          </p:cNvSpPr>
          <p:nvPr>
            <p:ph sz="quarter" idx="21"/>
          </p:nvPr>
        </p:nvSpPr>
        <p:spPr>
          <a:xfrm>
            <a:off x="6629400" y="1692209"/>
            <a:ext cx="5257800" cy="4479992"/>
          </a:xfrm>
          <a:noFill/>
        </p:spPr>
        <p:txBody>
          <a:bodyPr>
            <a:normAutofit/>
          </a:bodyPr>
          <a:lstStyle/>
          <a:p>
            <a:pPr marL="457200" indent="-457200"/>
            <a:r>
              <a:rPr lang="en-GB" altLang="en-US" sz="2000" dirty="0"/>
              <a:t>Models for STA architecture and related concepts, and overall system architecture, included in the Standard in clauses 4 and 5, generally.  </a:t>
            </a:r>
          </a:p>
          <a:p>
            <a:pPr marL="457200" indent="-457200"/>
            <a:r>
              <a:rPr lang="en-GB" altLang="en-US" sz="2000" dirty="0"/>
              <a:t>Evolution of the models, either to consider amendments to the Standard, or as clarification is needed</a:t>
            </a:r>
          </a:p>
          <a:p>
            <a:pPr marL="457200" indent="-457200"/>
            <a:r>
              <a:rPr lang="en-GB" altLang="en-US" sz="2000" dirty="0"/>
              <a:t>Define how 802.11 technologies fit into 802, 802.1 and IETF use cases.</a:t>
            </a:r>
            <a:endParaRPr lang="en-GB" altLang="en-US" dirty="0"/>
          </a:p>
        </p:txBody>
      </p:sp>
      <p:sp>
        <p:nvSpPr>
          <p:cNvPr id="2" name="Title 1"/>
          <p:cNvSpPr>
            <a:spLocks noGrp="1"/>
          </p:cNvSpPr>
          <p:nvPr>
            <p:ph type="title"/>
          </p:nvPr>
        </p:nvSpPr>
        <p:spPr>
          <a:xfrm>
            <a:off x="583563" y="474518"/>
            <a:ext cx="11101073" cy="1076030"/>
          </a:xfrm>
        </p:spPr>
        <p:txBody>
          <a:bodyPr/>
          <a:lstStyle/>
          <a:p>
            <a:r>
              <a:rPr lang="en-GB" dirty="0"/>
              <a:t>ARC technical considerations</a:t>
            </a:r>
          </a:p>
        </p:txBody>
      </p:sp>
      <p:sp>
        <p:nvSpPr>
          <p:cNvPr id="10245"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1905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pic>
        <p:nvPicPr>
          <p:cNvPr id="9" name="Picture 2" descr="802 contribution for 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15" y="1598437"/>
            <a:ext cx="5257800" cy="45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4">
            <a:extLst>
              <a:ext uri="{FF2B5EF4-FFF2-40B4-BE49-F238E27FC236}">
                <a16:creationId xmlns:a16="http://schemas.microsoft.com/office/drawing/2014/main" id="{BF8D7258-3FAD-473C-A68A-305580D6D2A0}"/>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8" name="Slide Number Placeholder 3">
            <a:extLst>
              <a:ext uri="{FF2B5EF4-FFF2-40B4-BE49-F238E27FC236}">
                <a16:creationId xmlns:a16="http://schemas.microsoft.com/office/drawing/2014/main" id="{3223B8DC-6A15-4133-AD0F-C58049D8E79A}"/>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40244246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t>Type of Groups in 802.11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99368314"/>
              </p:ext>
            </p:extLst>
          </p:nvPr>
        </p:nvGraphicFramePr>
        <p:xfrm>
          <a:off x="1981200" y="1524000"/>
          <a:ext cx="7391400" cy="397549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66057">
                <a:tc>
                  <a:txBody>
                    <a:bodyPr/>
                    <a:lstStyle/>
                    <a:p>
                      <a:pPr algn="ctr"/>
                      <a:r>
                        <a:rPr lang="en-GB" sz="3200" dirty="0"/>
                        <a:t>Type of Group</a:t>
                      </a:r>
                    </a:p>
                  </a:txBody>
                  <a:tcPr marT="45736" marB="45736"/>
                </a:tc>
                <a:tc>
                  <a:txBody>
                    <a:bodyPr/>
                    <a:lstStyle/>
                    <a:p>
                      <a:pPr algn="ctr"/>
                      <a:r>
                        <a:rPr lang="en-GB" sz="3200" dirty="0"/>
                        <a:t>Description</a:t>
                      </a:r>
                    </a:p>
                  </a:txBody>
                  <a:tcPr marT="45736" marB="45736"/>
                </a:tc>
                <a:extLst>
                  <a:ext uri="{0D108BD9-81ED-4DB2-BD59-A6C34878D82A}">
                    <a16:rowId xmlns:a16="http://schemas.microsoft.com/office/drawing/2014/main" val="10000"/>
                  </a:ext>
                </a:extLst>
              </a:tr>
              <a:tr h="566057">
                <a:tc>
                  <a:txBody>
                    <a:bodyPr/>
                    <a:lstStyle/>
                    <a:p>
                      <a:pPr algn="ctr"/>
                      <a:r>
                        <a:rPr lang="en-GB" sz="2800" dirty="0"/>
                        <a:t>WG</a:t>
                      </a:r>
                    </a:p>
                  </a:txBody>
                  <a:tcPr marT="45736" marB="45736"/>
                </a:tc>
                <a:tc>
                  <a:txBody>
                    <a:bodyPr/>
                    <a:lstStyle/>
                    <a:p>
                      <a:pPr algn="ctr"/>
                      <a:r>
                        <a:rPr lang="en-GB" sz="2800" dirty="0"/>
                        <a:t>Working Group</a:t>
                      </a:r>
                    </a:p>
                  </a:txBody>
                  <a:tcPr marT="45736" marB="45736"/>
                </a:tc>
                <a:extLst>
                  <a:ext uri="{0D108BD9-81ED-4DB2-BD59-A6C34878D82A}">
                    <a16:rowId xmlns:a16="http://schemas.microsoft.com/office/drawing/2014/main" val="10001"/>
                  </a:ext>
                </a:extLst>
              </a:tr>
              <a:tr h="566057">
                <a:tc>
                  <a:txBody>
                    <a:bodyPr/>
                    <a:lstStyle/>
                    <a:p>
                      <a:pPr algn="ctr"/>
                      <a:r>
                        <a:rPr lang="en-GB" sz="2800" dirty="0"/>
                        <a:t>SC</a:t>
                      </a:r>
                    </a:p>
                  </a:txBody>
                  <a:tcPr marT="45736" marB="45736"/>
                </a:tc>
                <a:tc>
                  <a:txBody>
                    <a:bodyPr/>
                    <a:lstStyle/>
                    <a:p>
                      <a:pPr algn="ctr"/>
                      <a:r>
                        <a:rPr lang="en-GB" sz="2800" dirty="0"/>
                        <a:t>Standing Committee</a:t>
                      </a:r>
                    </a:p>
                  </a:txBody>
                  <a:tcPr marT="45736" marB="45736"/>
                </a:tc>
                <a:extLst>
                  <a:ext uri="{0D108BD9-81ED-4DB2-BD59-A6C34878D82A}">
                    <a16:rowId xmlns:a16="http://schemas.microsoft.com/office/drawing/2014/main" val="10002"/>
                  </a:ext>
                </a:extLst>
              </a:tr>
              <a:tr h="566057">
                <a:tc>
                  <a:txBody>
                    <a:bodyPr/>
                    <a:lstStyle/>
                    <a:p>
                      <a:pPr algn="ctr"/>
                      <a:r>
                        <a:rPr lang="en-GB" sz="2800" dirty="0"/>
                        <a:t>TG</a:t>
                      </a:r>
                    </a:p>
                  </a:txBody>
                  <a:tcPr marT="45736" marB="45736"/>
                </a:tc>
                <a:tc>
                  <a:txBody>
                    <a:bodyPr/>
                    <a:lstStyle/>
                    <a:p>
                      <a:pPr algn="ctr"/>
                      <a:r>
                        <a:rPr lang="en-GB" sz="2800" dirty="0"/>
                        <a:t>Task Group</a:t>
                      </a:r>
                    </a:p>
                  </a:txBody>
                  <a:tcPr marT="45736" marB="45736"/>
                </a:tc>
                <a:extLst>
                  <a:ext uri="{0D108BD9-81ED-4DB2-BD59-A6C34878D82A}">
                    <a16:rowId xmlns:a16="http://schemas.microsoft.com/office/drawing/2014/main" val="10003"/>
                  </a:ext>
                </a:extLst>
              </a:tr>
              <a:tr h="566057">
                <a:tc>
                  <a:txBody>
                    <a:bodyPr/>
                    <a:lstStyle/>
                    <a:p>
                      <a:pPr algn="ctr"/>
                      <a:r>
                        <a:rPr lang="en-GB" sz="2800" dirty="0"/>
                        <a:t>SG</a:t>
                      </a:r>
                    </a:p>
                  </a:txBody>
                  <a:tcPr marT="45736" marB="45736"/>
                </a:tc>
                <a:tc>
                  <a:txBody>
                    <a:bodyPr/>
                    <a:lstStyle/>
                    <a:p>
                      <a:pPr algn="ctr"/>
                      <a:r>
                        <a:rPr lang="en-GB" sz="2800" dirty="0"/>
                        <a:t>Study Group</a:t>
                      </a:r>
                    </a:p>
                  </a:txBody>
                  <a:tcPr marT="45736" marB="45736"/>
                </a:tc>
                <a:extLst>
                  <a:ext uri="{0D108BD9-81ED-4DB2-BD59-A6C34878D82A}">
                    <a16:rowId xmlns:a16="http://schemas.microsoft.com/office/drawing/2014/main" val="10004"/>
                  </a:ext>
                </a:extLst>
              </a:tr>
              <a:tr h="566057">
                <a:tc>
                  <a:txBody>
                    <a:bodyPr/>
                    <a:lstStyle/>
                    <a:p>
                      <a:pPr algn="ctr"/>
                      <a:r>
                        <a:rPr lang="en-GB" sz="2800" dirty="0"/>
                        <a:t>TIG</a:t>
                      </a:r>
                    </a:p>
                  </a:txBody>
                  <a:tcPr marT="45736" marB="45736"/>
                </a:tc>
                <a:tc>
                  <a:txBody>
                    <a:bodyPr/>
                    <a:lstStyle/>
                    <a:p>
                      <a:pPr algn="ctr"/>
                      <a:r>
                        <a:rPr lang="en-GB" sz="2800" dirty="0"/>
                        <a:t>Topic Interest Group</a:t>
                      </a:r>
                    </a:p>
                  </a:txBody>
                  <a:tcPr marT="45736" marB="45736"/>
                </a:tc>
                <a:extLst>
                  <a:ext uri="{0D108BD9-81ED-4DB2-BD59-A6C34878D82A}">
                    <a16:rowId xmlns:a16="http://schemas.microsoft.com/office/drawing/2014/main" val="10005"/>
                  </a:ext>
                </a:extLst>
              </a:tr>
              <a:tr h="566057">
                <a:tc>
                  <a:txBody>
                    <a:bodyPr/>
                    <a:lstStyle/>
                    <a:p>
                      <a:pPr algn="ctr"/>
                      <a:r>
                        <a:rPr lang="en-US" sz="2800" dirty="0"/>
                        <a:t>AHG</a:t>
                      </a:r>
                      <a:endParaRPr lang="en-GB" sz="2800" dirty="0"/>
                    </a:p>
                  </a:txBody>
                  <a:tcPr marT="45736" marB="45736"/>
                </a:tc>
                <a:tc>
                  <a:txBody>
                    <a:bodyPr/>
                    <a:lstStyle/>
                    <a:p>
                      <a:pPr algn="ctr"/>
                      <a:r>
                        <a:rPr lang="en-US" sz="2800" dirty="0"/>
                        <a:t>Ad Hoc Group</a:t>
                      </a:r>
                      <a:endParaRPr lang="en-GB" sz="2800" dirty="0"/>
                    </a:p>
                  </a:txBody>
                  <a:tcPr marT="45736" marB="45736"/>
                </a:tc>
                <a:extLst>
                  <a:ext uri="{0D108BD9-81ED-4DB2-BD59-A6C34878D82A}">
                    <a16:rowId xmlns:a16="http://schemas.microsoft.com/office/drawing/2014/main" val="10006"/>
                  </a:ext>
                </a:extLst>
              </a:tr>
            </a:tbl>
          </a:graphicData>
        </a:graphic>
      </p:graphicFrame>
      <p:sp>
        <p:nvSpPr>
          <p:cNvPr id="7" name="Slide Number Placeholder 3">
            <a:extLst>
              <a:ext uri="{FF2B5EF4-FFF2-40B4-BE49-F238E27FC236}">
                <a16:creationId xmlns:a16="http://schemas.microsoft.com/office/drawing/2014/main" id="{59C047C9-B10C-4BA9-99BF-BE4B900491B7}"/>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4</a:t>
            </a:fld>
            <a:endParaRPr lang="en-US" dirty="0">
              <a:solidFill>
                <a:prstClr val="black">
                  <a:tint val="75000"/>
                </a:prstClr>
              </a:solidFill>
            </a:endParaRPr>
          </a:p>
        </p:txBody>
      </p:sp>
      <p:sp>
        <p:nvSpPr>
          <p:cNvPr id="8" name="Date Placeholder 4">
            <a:extLst>
              <a:ext uri="{FF2B5EF4-FFF2-40B4-BE49-F238E27FC236}">
                <a16:creationId xmlns:a16="http://schemas.microsoft.com/office/drawing/2014/main" id="{289200F1-74CE-45F2-91F3-A6AE958129DF}"/>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421619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2667001" cy="4052764"/>
          </a:xfrm>
        </p:spPr>
        <p:txBody>
          <a:bodyPr/>
          <a:lstStyle/>
          <a:p>
            <a:r>
              <a:rPr lang="en-US" dirty="0"/>
              <a:t>Thank You</a:t>
            </a:r>
            <a:br>
              <a:rPr lang="en-US" dirty="0"/>
            </a:br>
            <a:br>
              <a:rPr lang="en-US" dirty="0"/>
            </a:br>
            <a:br>
              <a:rPr lang="en-US" dirty="0"/>
            </a:br>
            <a:br>
              <a:rPr lang="en-US" dirty="0"/>
            </a:br>
            <a:r>
              <a:rPr lang="en-US" dirty="0"/>
              <a:t>Questions</a:t>
            </a:r>
            <a:endParaRPr lang="en-GB" dirty="0"/>
          </a:p>
        </p:txBody>
      </p:sp>
      <p:sp>
        <p:nvSpPr>
          <p:cNvPr id="6" name="Slide Number Placeholder 5"/>
          <p:cNvSpPr>
            <a:spLocks noGrp="1"/>
          </p:cNvSpPr>
          <p:nvPr>
            <p:ph type="sldNum" sz="quarter" idx="12"/>
          </p:nvPr>
        </p:nvSpPr>
        <p:spPr/>
        <p:txBody>
          <a:bodyPr/>
          <a:lstStyle/>
          <a:p>
            <a:fld id="{B016F8AB-BCEA-4347-8BA6-BE776009BC89}" type="slidenum">
              <a:rPr lang="en-GB" smtClean="0"/>
              <a:t>40</a:t>
            </a:fld>
            <a:endParaRPr lang="en-GB"/>
          </a:p>
        </p:txBody>
      </p:sp>
      <p:sp>
        <p:nvSpPr>
          <p:cNvPr id="7" name="Date Placeholder 4">
            <a:extLst>
              <a:ext uri="{FF2B5EF4-FFF2-40B4-BE49-F238E27FC236}">
                <a16:creationId xmlns:a16="http://schemas.microsoft.com/office/drawing/2014/main" id="{687C32CF-F5B8-4553-9DA1-640FC3672DA9}"/>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100512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568258"/>
            <a:ext cx="7086600" cy="457200"/>
          </a:xfrm>
        </p:spPr>
        <p:txBody>
          <a:bodyPr>
            <a:normAutofit/>
          </a:bodyPr>
          <a:lstStyle/>
          <a:p>
            <a:r>
              <a:rPr lang="en-GB" dirty="0"/>
              <a:t>IEEE 802.11 Subgroups </a:t>
            </a:r>
          </a:p>
        </p:txBody>
      </p:sp>
      <p:graphicFrame>
        <p:nvGraphicFramePr>
          <p:cNvPr id="7" name="Group 148"/>
          <p:cNvGraphicFramePr>
            <a:graphicFrameLocks/>
          </p:cNvGraphicFramePr>
          <p:nvPr/>
        </p:nvGraphicFramePr>
        <p:xfrm>
          <a:off x="533401" y="1371600"/>
          <a:ext cx="5181601" cy="2508115"/>
        </p:xfrm>
        <a:graphic>
          <a:graphicData uri="http://schemas.openxmlformats.org/drawingml/2006/table">
            <a:tbl>
              <a:tblPr/>
              <a:tblGrid>
                <a:gridCol w="969537">
                  <a:extLst>
                    <a:ext uri="{9D8B030D-6E8A-4147-A177-3AD203B41FA5}">
                      <a16:colId xmlns:a16="http://schemas.microsoft.com/office/drawing/2014/main" val="20000"/>
                    </a:ext>
                  </a:extLst>
                </a:gridCol>
                <a:gridCol w="875652">
                  <a:extLst>
                    <a:ext uri="{9D8B030D-6E8A-4147-A177-3AD203B41FA5}">
                      <a16:colId xmlns:a16="http://schemas.microsoft.com/office/drawing/2014/main" val="20001"/>
                    </a:ext>
                  </a:extLst>
                </a:gridCol>
                <a:gridCol w="3336412">
                  <a:extLst>
                    <a:ext uri="{9D8B030D-6E8A-4147-A177-3AD203B41FA5}">
                      <a16:colId xmlns:a16="http://schemas.microsoft.com/office/drawing/2014/main" val="20002"/>
                    </a:ext>
                  </a:extLst>
                </a:gridCol>
              </a:tblGrid>
              <a:tr h="2555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WG &amp; Infrastructure</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Advanced Access Networking Interface (AANI)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Coexistence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148"/>
          <p:cNvGraphicFramePr>
            <a:graphicFrameLocks/>
          </p:cNvGraphicFramePr>
          <p:nvPr>
            <p:extLst>
              <p:ext uri="{D42A27DB-BD31-4B8C-83A1-F6EECF244321}">
                <p14:modId xmlns:p14="http://schemas.microsoft.com/office/powerpoint/2010/main" val="4019144512"/>
              </p:ext>
            </p:extLst>
          </p:nvPr>
        </p:nvGraphicFramePr>
        <p:xfrm>
          <a:off x="533401" y="4114800"/>
          <a:ext cx="5181600" cy="1315410"/>
        </p:xfrm>
        <a:graphic>
          <a:graphicData uri="http://schemas.openxmlformats.org/drawingml/2006/table">
            <a:tbl>
              <a:tblPr/>
              <a:tblGrid>
                <a:gridCol w="973637">
                  <a:extLst>
                    <a:ext uri="{9D8B030D-6E8A-4147-A177-3AD203B41FA5}">
                      <a16:colId xmlns:a16="http://schemas.microsoft.com/office/drawing/2014/main" val="20000"/>
                    </a:ext>
                  </a:extLst>
                </a:gridCol>
                <a:gridCol w="873206">
                  <a:extLst>
                    <a:ext uri="{9D8B030D-6E8A-4147-A177-3AD203B41FA5}">
                      <a16:colId xmlns:a16="http://schemas.microsoft.com/office/drawing/2014/main" val="20001"/>
                    </a:ext>
                  </a:extLst>
                </a:gridCol>
                <a:gridCol w="3334757">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New Work</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Various</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Study Groups</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TIG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Various</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Topic Interest Groups</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Group 148"/>
          <p:cNvGraphicFramePr>
            <a:graphicFrameLocks/>
          </p:cNvGraphicFramePr>
          <p:nvPr>
            <p:extLst>
              <p:ext uri="{D42A27DB-BD31-4B8C-83A1-F6EECF244321}">
                <p14:modId xmlns:p14="http://schemas.microsoft.com/office/powerpoint/2010/main" val="4070250274"/>
              </p:ext>
            </p:extLst>
          </p:nvPr>
        </p:nvGraphicFramePr>
        <p:xfrm>
          <a:off x="6096000" y="1375064"/>
          <a:ext cx="5744499" cy="2910835"/>
        </p:xfrm>
        <a:graphic>
          <a:graphicData uri="http://schemas.openxmlformats.org/drawingml/2006/table">
            <a:tbl>
              <a:tblPr/>
              <a:tblGrid>
                <a:gridCol w="838296">
                  <a:extLst>
                    <a:ext uri="{9D8B030D-6E8A-4147-A177-3AD203B41FA5}">
                      <a16:colId xmlns:a16="http://schemas.microsoft.com/office/drawing/2014/main" val="20000"/>
                    </a:ext>
                  </a:extLst>
                </a:gridCol>
                <a:gridCol w="1128150">
                  <a:extLst>
                    <a:ext uri="{9D8B030D-6E8A-4147-A177-3AD203B41FA5}">
                      <a16:colId xmlns:a16="http://schemas.microsoft.com/office/drawing/2014/main" val="20001"/>
                    </a:ext>
                  </a:extLst>
                </a:gridCol>
                <a:gridCol w="3778053">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Amendments/Revision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AH</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Sub 1 GHz unlicensed</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Fast Link Setup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AJ</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802.11ad (60 GHz) updates for China</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General Link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AQ</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Pre-association Service Discovery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High Efficiency WLAN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780943309"/>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US" sz="1700" b="0" i="0" u="none" strike="noStrike" cap="none" normalizeH="0" baseline="0" dirty="0">
                          <a:ln>
                            <a:noFill/>
                          </a:ln>
                          <a:solidFill>
                            <a:schemeClr val="tx1"/>
                          </a:solidFill>
                          <a:effectLst/>
                          <a:latin typeface="Times New Roman" pitchFamily="18" charset="0"/>
                        </a:rPr>
                        <a:t>Next Generation 60 GHz (NG60)</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66174204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BA</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Wake-up Radio</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86260556"/>
                  </a:ext>
                </a:extLst>
              </a:tr>
            </a:tbl>
          </a:graphicData>
        </a:graphic>
      </p:graphicFrame>
      <p:sp>
        <p:nvSpPr>
          <p:cNvPr id="10" name="Slide Number Placeholder 3">
            <a:extLst>
              <a:ext uri="{FF2B5EF4-FFF2-40B4-BE49-F238E27FC236}">
                <a16:creationId xmlns:a16="http://schemas.microsoft.com/office/drawing/2014/main" id="{BF643904-9E3C-4FA3-98D5-B2FDC78C932F}"/>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5</a:t>
            </a:fld>
            <a:endParaRPr lang="en-US" dirty="0">
              <a:solidFill>
                <a:prstClr val="black">
                  <a:tint val="75000"/>
                </a:prstClr>
              </a:solidFill>
            </a:endParaRPr>
          </a:p>
        </p:txBody>
      </p:sp>
      <p:sp>
        <p:nvSpPr>
          <p:cNvPr id="11" name="Date Placeholder 4">
            <a:extLst>
              <a:ext uri="{FF2B5EF4-FFF2-40B4-BE49-F238E27FC236}">
                <a16:creationId xmlns:a16="http://schemas.microsoft.com/office/drawing/2014/main" id="{2B7F2391-D586-4EF1-96CD-F25BDF33626D}"/>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427849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139980"/>
            <a:ext cx="8458200" cy="457200"/>
          </a:xfrm>
        </p:spPr>
        <p:txBody>
          <a:bodyPr/>
          <a:lstStyle/>
          <a:p>
            <a:pPr algn="ctr"/>
            <a:r>
              <a:rPr lang="en-US" sz="2400" dirty="0"/>
              <a:t>Development of the IEEE 802.11 Standard is ongoing since 1997 </a:t>
            </a:r>
          </a:p>
        </p:txBody>
      </p:sp>
      <p:sp>
        <p:nvSpPr>
          <p:cNvPr id="32787" name="Text Box 6"/>
          <p:cNvSpPr txBox="1">
            <a:spLocks noChangeArrowheads="1"/>
          </p:cNvSpPr>
          <p:nvPr/>
        </p:nvSpPr>
        <p:spPr bwMode="auto">
          <a:xfrm rot="16200000">
            <a:off x="4699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grpSp>
        <p:nvGrpSpPr>
          <p:cNvPr id="2" name="Group 1"/>
          <p:cNvGrpSpPr/>
          <p:nvPr/>
        </p:nvGrpSpPr>
        <p:grpSpPr>
          <a:xfrm>
            <a:off x="2744639" y="710932"/>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11aa</a:t>
              </a:r>
            </a:p>
            <a:p>
              <a:pPr algn="ctr"/>
              <a:r>
                <a:rPr lang="en-US" sz="1100" dirty="0">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11ae</a:t>
              </a:r>
            </a:p>
            <a:p>
              <a:pPr algn="ctr"/>
              <a:r>
                <a:rPr lang="en-US" sz="1100" dirty="0" err="1">
                  <a:latin typeface="Tahoma" pitchFamily="34" charset="0"/>
                  <a:ea typeface="ＭＳ Ｐゴシック" charset="-128"/>
                  <a:cs typeface="Arial" pitchFamily="34" charset="0"/>
                </a:rPr>
                <a:t>QoS</a:t>
              </a:r>
              <a:r>
                <a:rPr lang="en-US" sz="1100" dirty="0">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11ac -VHT</a:t>
              </a:r>
            </a:p>
            <a:p>
              <a:pPr algn="ct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11ad - VHT</a:t>
              </a:r>
            </a:p>
            <a:p>
              <a:pPr algn="ctr"/>
              <a:r>
                <a:rPr lang="en-US" sz="1000" dirty="0">
                  <a:latin typeface="Tahoma" pitchFamily="34" charset="0"/>
                  <a:ea typeface="ＭＳ Ｐゴシック" charset="-128"/>
                  <a:cs typeface="Arial" pitchFamily="34" charset="0"/>
                </a:rPr>
                <a:t>&gt;1 </a:t>
              </a:r>
              <a:r>
                <a:rPr lang="en-US" sz="1000" dirty="0" err="1">
                  <a:latin typeface="Tahoma" pitchFamily="34" charset="0"/>
                  <a:ea typeface="ＭＳ Ｐゴシック" charset="-128"/>
                  <a:cs typeface="Arial" pitchFamily="34" charset="0"/>
                </a:rPr>
                <a:t>Gbps</a:t>
              </a:r>
              <a:r>
                <a:rPr lang="en-US" sz="1000" dirty="0">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11af</a:t>
              </a:r>
            </a:p>
            <a:p>
              <a:pPr algn="ctr"/>
              <a:r>
                <a:rPr lang="en-US" sz="1100" dirty="0">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84304"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47" name="Text Box 6"/>
          <p:cNvSpPr txBox="1">
            <a:spLocks noChangeArrowheads="1"/>
          </p:cNvSpPr>
          <p:nvPr/>
        </p:nvSpPr>
        <p:spPr bwMode="auto">
          <a:xfrm rot="16200000">
            <a:off x="1573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PHY &amp; MAC</a:t>
            </a:r>
            <a:endParaRPr lang="en-US" sz="2000"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144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144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858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75865" y="686091"/>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11w</a:t>
              </a:r>
            </a:p>
            <a:p>
              <a:pPr algn="ctr"/>
              <a:r>
                <a:rPr lang="en-US" sz="1000" dirty="0">
                  <a:latin typeface="Tahoma" pitchFamily="34" charset="0"/>
                  <a:ea typeface="ＭＳ Ｐゴシック" charset="-128"/>
                  <a:cs typeface="Arial" pitchFamily="34" charset="0"/>
                </a:rPr>
                <a:t>Management</a:t>
              </a:r>
            </a:p>
            <a:p>
              <a:pPr algn="ctr"/>
              <a:r>
                <a:rPr lang="en-US" sz="1000" dirty="0">
                  <a:latin typeface="Tahoma" pitchFamily="34" charset="0"/>
                  <a:ea typeface="ＭＳ Ｐゴシック" charset="-128"/>
                  <a:cs typeface="Arial" pitchFamily="34" charset="0"/>
                </a:rPr>
                <a:t>Frame </a:t>
              </a:r>
            </a:p>
            <a:p>
              <a:pPr algn="ctr"/>
              <a:r>
                <a:rPr lang="en-US" sz="1000" dirty="0">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11k</a:t>
              </a:r>
            </a:p>
            <a:p>
              <a:pPr algn="ctr"/>
              <a:r>
                <a:rPr lang="en-US" sz="1000" dirty="0">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11r</a:t>
              </a:r>
            </a:p>
            <a:p>
              <a:pPr algn="ctr"/>
              <a:r>
                <a:rPr lang="en-US" sz="1000" dirty="0">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11v</a:t>
              </a:r>
            </a:p>
            <a:p>
              <a:pPr algn="ctr"/>
              <a:r>
                <a:rPr lang="en-US" sz="1000" dirty="0">
                  <a:latin typeface="Tahoma" pitchFamily="34" charset="0"/>
                  <a:ea typeface="ＭＳ Ｐゴシック" charset="-128"/>
                  <a:cs typeface="Arial" pitchFamily="34" charset="0"/>
                </a:rPr>
                <a:t>Network</a:t>
              </a:r>
            </a:p>
            <a:p>
              <a:pPr algn="ctr"/>
              <a:r>
                <a:rPr lang="en-US" sz="1000" dirty="0">
                  <a:latin typeface="Tahoma" pitchFamily="34" charset="0"/>
                  <a:ea typeface="ＭＳ Ｐゴシック" charset="-128"/>
                  <a:cs typeface="Arial" pitchFamily="34" charset="0"/>
                </a:rPr>
                <a:t>Management</a:t>
              </a:r>
            </a:p>
            <a:p>
              <a:pPr algn="ctr"/>
              <a:endParaRPr lang="en-US" sz="1000"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11s</a:t>
              </a:r>
            </a:p>
            <a:p>
              <a:pPr algn="ctr"/>
              <a:r>
                <a:rPr lang="en-US" sz="1000" dirty="0">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11u</a:t>
              </a:r>
            </a:p>
            <a:p>
              <a:pPr algn="ctr"/>
              <a:r>
                <a:rPr lang="en-US" sz="1000" dirty="0">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Tahoma" pitchFamily="34" charset="0"/>
                  <a:cs typeface="Tahoma" pitchFamily="34" charset="0"/>
                </a:rPr>
                <a:t>11y</a:t>
              </a:r>
            </a:p>
            <a:p>
              <a:pPr algn="ctr" eaLnBrk="0" hangingPunct="0"/>
              <a:r>
                <a:rPr lang="en-US" sz="1000" dirty="0">
                  <a:solidFill>
                    <a:srgbClr val="000000"/>
                  </a:solidFill>
                  <a:latin typeface="Tahoma" pitchFamily="34" charset="0"/>
                  <a:ea typeface="Tahoma" pitchFamily="34" charset="0"/>
                  <a:cs typeface="Tahoma" pitchFamily="34" charset="0"/>
                </a:rPr>
                <a:t>Contention</a:t>
              </a:r>
            </a:p>
            <a:p>
              <a:pPr algn="ctr" eaLnBrk="0" hangingPunct="0"/>
              <a:r>
                <a:rPr lang="en-US" sz="1000" dirty="0">
                  <a:solidFill>
                    <a:srgbClr val="000000"/>
                  </a:solidFill>
                  <a:latin typeface="Tahoma" pitchFamily="34" charset="0"/>
                  <a:ea typeface="Tahoma" pitchFamily="34" charset="0"/>
                  <a:cs typeface="Tahoma" pitchFamily="34" charset="0"/>
                </a:rPr>
                <a:t>Based</a:t>
              </a:r>
            </a:p>
            <a:p>
              <a:pPr algn="ctr" eaLnBrk="0" hangingPunct="0"/>
              <a:r>
                <a:rPr lang="en-US" sz="1000" dirty="0">
                  <a:solidFill>
                    <a:srgbClr val="000000"/>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11n</a:t>
              </a:r>
            </a:p>
            <a:p>
              <a:pPr algn="ctr"/>
              <a:r>
                <a:rPr lang="en-US" sz="1000" dirty="0">
                  <a:latin typeface="Tahoma" pitchFamily="34" charset="0"/>
                  <a:ea typeface="ＭＳ Ｐゴシック" charset="-128"/>
                  <a:cs typeface="Arial" pitchFamily="34" charset="0"/>
                </a:rPr>
                <a:t>High </a:t>
              </a:r>
            </a:p>
            <a:p>
              <a:pPr algn="ctr"/>
              <a:r>
                <a:rPr lang="en-US" sz="1000" dirty="0">
                  <a:latin typeface="Tahoma" pitchFamily="34" charset="0"/>
                  <a:ea typeface="ＭＳ Ｐゴシック" charset="-128"/>
                  <a:cs typeface="Arial" pitchFamily="34" charset="0"/>
                </a:rPr>
                <a:t>Throughput</a:t>
              </a:r>
            </a:p>
            <a:p>
              <a:pPr algn="ctr"/>
              <a:r>
                <a:rPr lang="en-US" sz="1000" dirty="0">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11z</a:t>
              </a:r>
            </a:p>
            <a:p>
              <a:pPr algn="ctr"/>
              <a:r>
                <a:rPr lang="en-US" sz="1000" dirty="0">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11p</a:t>
              </a:r>
            </a:p>
            <a:p>
              <a:pPr algn="ctr"/>
              <a:r>
                <a:rPr lang="en-US" sz="1000" dirty="0">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78991"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4" name="Group 3"/>
          <p:cNvGrpSpPr/>
          <p:nvPr/>
        </p:nvGrpSpPr>
        <p:grpSpPr>
          <a:xfrm>
            <a:off x="7541801" y="733396"/>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11g</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11e</a:t>
              </a:r>
            </a:p>
            <a:p>
              <a:pPr algn="ctr"/>
              <a:r>
                <a:rPr lang="en-US" sz="1000" dirty="0" err="1">
                  <a:latin typeface="Tahoma" pitchFamily="34" charset="0"/>
                  <a:ea typeface="ＭＳ Ｐゴシック" charset="-128"/>
                  <a:cs typeface="Arial" pitchFamily="34" charset="0"/>
                </a:rPr>
                <a:t>QoS</a:t>
              </a:r>
              <a:endParaRPr lang="en-US" sz="1000" dirty="0">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11i</a:t>
              </a:r>
            </a:p>
            <a:p>
              <a:pPr algn="ctr"/>
              <a:r>
                <a:rPr lang="en-US" sz="1000" dirty="0">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11h</a:t>
              </a:r>
            </a:p>
            <a:p>
              <a:pPr algn="ctr"/>
              <a:r>
                <a:rPr lang="en-US" sz="1000" dirty="0">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11j</a:t>
              </a:r>
            </a:p>
            <a:p>
              <a:pPr algn="ctr"/>
              <a:r>
                <a:rPr lang="en-US" sz="1000" dirty="0">
                  <a:latin typeface="Tahoma" pitchFamily="34" charset="0"/>
                  <a:ea typeface="ＭＳ Ｐゴシック" charset="-128"/>
                  <a:cs typeface="Arial" pitchFamily="34" charset="0"/>
                </a:rPr>
                <a:t>JP bands</a:t>
              </a:r>
              <a:r>
                <a:rPr lang="en-US" sz="1000" dirty="0">
                  <a:solidFill>
                    <a:schemeClr val="bg1"/>
                  </a:solidFill>
                  <a:latin typeface="Tahoma" pitchFamily="34" charset="0"/>
                  <a:ea typeface="ＭＳ Ｐゴシック" charset="-128"/>
                  <a:cs typeface="Arial" pitchFamily="34" charset="0"/>
                </a:rPr>
                <a:t>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1447"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8" name="Group 7"/>
          <p:cNvGrpSpPr/>
          <p:nvPr/>
        </p:nvGrpSpPr>
        <p:grpSpPr>
          <a:xfrm>
            <a:off x="9205088" y="733396"/>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 </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11b</a:t>
              </a:r>
            </a:p>
            <a:p>
              <a:pPr algn="ctr"/>
              <a:r>
                <a:rPr lang="en-US" sz="1000" dirty="0">
                  <a:latin typeface="Tahoma" pitchFamily="34" charset="0"/>
                  <a:ea typeface="ＭＳ Ｐゴシック" charset="-128"/>
                  <a:cs typeface="Arial" pitchFamily="34" charset="0"/>
                </a:rPr>
                <a:t>11 Mbps</a:t>
              </a:r>
            </a:p>
            <a:p>
              <a:pPr algn="ctr"/>
              <a:r>
                <a:rPr lang="en-US" sz="1000" dirty="0">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11d</a:t>
              </a:r>
            </a:p>
            <a:p>
              <a:pPr algn="ctr"/>
              <a:r>
                <a:rPr lang="en-US" sz="1000" dirty="0">
                  <a:latin typeface="Tahoma" pitchFamily="34" charset="0"/>
                  <a:ea typeface="ＭＳ Ｐゴシック" charset="-128"/>
                  <a:cs typeface="Arial" pitchFamily="34" charset="0"/>
                </a:rPr>
                <a:t>Intl roaming</a:t>
              </a:r>
              <a:r>
                <a:rPr lang="en-US" sz="1000" dirty="0">
                  <a:solidFill>
                    <a:schemeClr val="bg1"/>
                  </a:solidFill>
                  <a:latin typeface="Tahoma" pitchFamily="34" charset="0"/>
                  <a:ea typeface="ＭＳ Ｐゴシック" charset="-128"/>
                  <a:cs typeface="Arial" pitchFamily="34" charset="0"/>
                </a:rPr>
                <a:t> </a:t>
              </a:r>
            </a:p>
          </p:txBody>
        </p:sp>
      </p:grpSp>
      <p:sp>
        <p:nvSpPr>
          <p:cNvPr id="55" name="Right Arrow 54"/>
          <p:cNvSpPr/>
          <p:nvPr/>
        </p:nvSpPr>
        <p:spPr bwMode="auto">
          <a:xfrm rot="10800000">
            <a:off x="10158785"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32785" name="AutoShape 12"/>
          <p:cNvSpPr>
            <a:spLocks noChangeArrowheads="1"/>
          </p:cNvSpPr>
          <p:nvPr/>
        </p:nvSpPr>
        <p:spPr bwMode="auto">
          <a:xfrm>
            <a:off x="10591800"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IEEE</a:t>
            </a:r>
          </a:p>
          <a:p>
            <a:pPr algn="ctr"/>
            <a:r>
              <a:rPr lang="en-US" sz="1400" dirty="0" err="1">
                <a:latin typeface="Arial" panose="020B0604020202020204" pitchFamily="34" charset="0"/>
                <a:cs typeface="Arial" panose="020B0604020202020204" pitchFamily="34" charset="0"/>
              </a:rPr>
              <a:t>Std</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 -1997</a:t>
            </a:r>
          </a:p>
          <a:p>
            <a:pPr algn="ctr"/>
            <a:endParaRPr lang="en-US" sz="1000"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6</a:t>
            </a:fld>
            <a:endParaRPr lang="en-US" dirty="0"/>
          </a:p>
        </p:txBody>
      </p:sp>
      <p:grpSp>
        <p:nvGrpSpPr>
          <p:cNvPr id="49" name="Group 48"/>
          <p:cNvGrpSpPr/>
          <p:nvPr/>
        </p:nvGrpSpPr>
        <p:grpSpPr>
          <a:xfrm>
            <a:off x="911599" y="710932"/>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11aq</a:t>
              </a:r>
            </a:p>
            <a:p>
              <a:pPr algn="ctr"/>
              <a:r>
                <a:rPr lang="en-US" sz="1100" dirty="0">
                  <a:latin typeface="Tahoma" pitchFamily="34" charset="0"/>
                  <a:ea typeface="ＭＳ Ｐゴシック" charset="-128"/>
                  <a:cs typeface="Arial" pitchFamily="34" charset="0"/>
                </a:rPr>
                <a:t>Pre Association</a:t>
              </a:r>
            </a:p>
            <a:p>
              <a:pPr algn="ctr"/>
              <a:r>
                <a:rPr lang="en-US" sz="1100" dirty="0">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11ak</a:t>
              </a:r>
            </a:p>
            <a:p>
              <a:pPr algn="ctr"/>
              <a:r>
                <a:rPr lang="en-US" sz="1100" dirty="0">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11ah </a:t>
              </a:r>
            </a:p>
            <a:p>
              <a:pPr algn="ctr"/>
              <a:r>
                <a:rPr lang="en-US" sz="1050" dirty="0">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11aj </a:t>
              </a:r>
            </a:p>
            <a:p>
              <a:pPr algn="ctr"/>
              <a:r>
                <a:rPr lang="en-US" sz="1000" dirty="0">
                  <a:latin typeface="Tahoma" pitchFamily="34" charset="0"/>
                  <a:ea typeface="ＭＳ Ｐゴシック" charset="-128"/>
                  <a:cs typeface="Arial" pitchFamily="34" charset="0"/>
                </a:rPr>
                <a:t>China millimeter </a:t>
              </a:r>
            </a:p>
            <a:p>
              <a:pPr algn="ctr"/>
              <a:r>
                <a:rPr lang="en-US" sz="1000" dirty="0">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11ai</a:t>
              </a:r>
            </a:p>
            <a:p>
              <a:pPr algn="ctr"/>
              <a:r>
                <a:rPr lang="en-US" sz="1100" dirty="0">
                  <a:latin typeface="Tahoma" pitchFamily="34" charset="0"/>
                  <a:ea typeface="ＭＳ Ｐゴシック" charset="-128"/>
                  <a:cs typeface="Arial" pitchFamily="34" charset="0"/>
                </a:rPr>
                <a:t>Fast Initial Link </a:t>
              </a:r>
            </a:p>
            <a:p>
              <a:pPr algn="ctr"/>
              <a:r>
                <a:rPr lang="en-US" sz="1100" dirty="0">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52404" y="3094275"/>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12" name="Right Arrow 11"/>
          <p:cNvSpPr/>
          <p:nvPr/>
        </p:nvSpPr>
        <p:spPr bwMode="auto">
          <a:xfrm>
            <a:off x="304800" y="2140857"/>
            <a:ext cx="533400" cy="324399"/>
          </a:xfrm>
          <a:prstGeom prst="rightArrow">
            <a:avLst/>
          </a:prstGeom>
          <a:solidFill>
            <a:schemeClr val="accent3">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Times New Roman" pitchFamily="18" charset="0"/>
            </a:endParaRPr>
          </a:p>
        </p:txBody>
      </p:sp>
      <p:sp>
        <p:nvSpPr>
          <p:cNvPr id="61" name="Date Placeholder 4">
            <a:extLst>
              <a:ext uri="{FF2B5EF4-FFF2-40B4-BE49-F238E27FC236}">
                <a16:creationId xmlns:a16="http://schemas.microsoft.com/office/drawing/2014/main" id="{C1A4B42B-83FD-4A43-95A3-8B293C10456A}"/>
              </a:ext>
            </a:extLst>
          </p:cNvPr>
          <p:cNvSpPr txBox="1">
            <a:spLocks/>
          </p:cNvSpPr>
          <p:nvPr/>
        </p:nvSpPr>
        <p:spPr>
          <a:xfrm>
            <a:off x="5598210" y="6388826"/>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258991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3973" y="663581"/>
            <a:ext cx="7772400" cy="649287"/>
          </a:xfrm>
        </p:spPr>
        <p:txBody>
          <a:bodyPr/>
          <a:lstStyle/>
          <a:p>
            <a:r>
              <a:rPr lang="en-US" dirty="0"/>
              <a:t>IEEE 802.11 Standards Pipeline</a:t>
            </a:r>
          </a:p>
        </p:txBody>
      </p:sp>
      <p:sp>
        <p:nvSpPr>
          <p:cNvPr id="30723" name="Text Box 3"/>
          <p:cNvSpPr txBox="1">
            <a:spLocks noChangeArrowheads="1"/>
          </p:cNvSpPr>
          <p:nvPr/>
        </p:nvSpPr>
        <p:spPr bwMode="auto">
          <a:xfrm>
            <a:off x="2528175" y="492967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 &amp; PHY</a:t>
            </a:r>
            <a:endParaRPr lang="en-US" sz="2000"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7526096" y="5718197"/>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SA</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6488987" y="5145351"/>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2758364" y="1278646"/>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3638637" y="5756973"/>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4179177" y="5116776"/>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10062256" y="5691751"/>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6099775" y="5780931"/>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7694713" y="508185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3566403" y="3334013"/>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34"/>
          <p:cNvSpPr>
            <a:spLocks/>
          </p:cNvSpPr>
          <p:nvPr/>
        </p:nvSpPr>
        <p:spPr bwMode="auto">
          <a:xfrm rot="-5400000">
            <a:off x="5309478" y="5118364"/>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4776554" y="5772413"/>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2528175" y="5745763"/>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2989324" y="5130443"/>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8526940" y="5710138"/>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9264" name="Cloud"/>
          <p:cNvSpPr>
            <a:spLocks noChangeAspect="1" noEditPoints="1" noChangeArrowheads="1"/>
          </p:cNvSpPr>
          <p:nvPr/>
        </p:nvSpPr>
        <p:spPr bwMode="auto">
          <a:xfrm>
            <a:off x="2139237" y="1937016"/>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p:txBody>
      </p:sp>
      <p:sp>
        <p:nvSpPr>
          <p:cNvPr id="30765" name="AutoShape 46"/>
          <p:cNvSpPr>
            <a:spLocks noChangeArrowheads="1"/>
          </p:cNvSpPr>
          <p:nvPr/>
        </p:nvSpPr>
        <p:spPr bwMode="auto">
          <a:xfrm>
            <a:off x="2444037" y="3030800"/>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dirty="0">
                <a:latin typeface="Tahoma" pitchFamily="34" charset="0"/>
                <a:ea typeface="ＭＳ Ｐゴシック" charset="-128"/>
                <a:cs typeface="Arial" pitchFamily="34" charset="0"/>
              </a:rPr>
              <a:t>WNG</a:t>
            </a:r>
          </a:p>
        </p:txBody>
      </p:sp>
      <p:sp>
        <p:nvSpPr>
          <p:cNvPr id="42" name="AutoShape 46"/>
          <p:cNvSpPr>
            <a:spLocks noChangeArrowheads="1"/>
          </p:cNvSpPr>
          <p:nvPr/>
        </p:nvSpPr>
        <p:spPr bwMode="auto">
          <a:xfrm>
            <a:off x="8616750" y="3531303"/>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802.11ax</a:t>
            </a:r>
          </a:p>
          <a:p>
            <a:pPr algn="ctr"/>
            <a:r>
              <a:rPr lang="en-US" sz="1200" dirty="0">
                <a:latin typeface="Tahoma" pitchFamily="34" charset="0"/>
                <a:ea typeface="ＭＳ Ｐゴシック" charset="-128"/>
                <a:cs typeface="Arial" pitchFamily="34" charset="0"/>
              </a:rPr>
              <a:t>HEW</a:t>
            </a:r>
          </a:p>
        </p:txBody>
      </p:sp>
      <p:sp>
        <p:nvSpPr>
          <p:cNvPr id="45" name="AutoShape 46"/>
          <p:cNvSpPr>
            <a:spLocks noChangeArrowheads="1"/>
          </p:cNvSpPr>
          <p:nvPr/>
        </p:nvSpPr>
        <p:spPr bwMode="auto">
          <a:xfrm>
            <a:off x="8616750" y="4263400"/>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802.11ay</a:t>
            </a:r>
          </a:p>
          <a:p>
            <a:pPr algn="ctr"/>
            <a:r>
              <a:rPr lang="en-US" sz="1200" dirty="0">
                <a:latin typeface="Tahoma" pitchFamily="34" charset="0"/>
                <a:ea typeface="ＭＳ Ｐゴシック" charset="-128"/>
                <a:cs typeface="Arial" pitchFamily="34" charset="0"/>
              </a:rPr>
              <a:t>NG60</a:t>
            </a:r>
          </a:p>
        </p:txBody>
      </p:sp>
      <p:sp>
        <p:nvSpPr>
          <p:cNvPr id="51" name="AutoShape 11"/>
          <p:cNvSpPr>
            <a:spLocks noChangeArrowheads="1"/>
          </p:cNvSpPr>
          <p:nvPr/>
        </p:nvSpPr>
        <p:spPr bwMode="auto">
          <a:xfrm>
            <a:off x="10062253" y="1189530"/>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802.11</a:t>
            </a:r>
          </a:p>
          <a:p>
            <a:pPr algn="ctr" eaLnBrk="0" hangingPunct="0">
              <a:defRPr/>
            </a:pPr>
            <a:r>
              <a:rPr lang="en-US" sz="1400" dirty="0">
                <a:latin typeface="Arial" panose="020B0604020202020204" pitchFamily="34" charset="0"/>
                <a:cs typeface="Arial" panose="020B0604020202020204" pitchFamily="34" charset="0"/>
              </a:rPr>
              <a:t>-2020</a:t>
            </a:r>
          </a:p>
        </p:txBody>
      </p:sp>
      <p:sp>
        <p:nvSpPr>
          <p:cNvPr id="44" name="AutoShape 46"/>
          <p:cNvSpPr>
            <a:spLocks noChangeArrowheads="1"/>
          </p:cNvSpPr>
          <p:nvPr/>
        </p:nvSpPr>
        <p:spPr bwMode="auto">
          <a:xfrm>
            <a:off x="6204033" y="2742942"/>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802.11az</a:t>
            </a:r>
          </a:p>
          <a:p>
            <a:pPr algn="ctr"/>
            <a:r>
              <a:rPr lang="en-US" sz="1200" dirty="0">
                <a:latin typeface="Tahoma" pitchFamily="34" charset="0"/>
                <a:ea typeface="ＭＳ Ｐゴシック" charset="-128"/>
                <a:cs typeface="Arial" pitchFamily="34" charset="0"/>
              </a:rPr>
              <a:t>NGP</a:t>
            </a:r>
          </a:p>
        </p:txBody>
      </p:sp>
      <p:sp>
        <p:nvSpPr>
          <p:cNvPr id="46" name="AutoShape 46"/>
          <p:cNvSpPr>
            <a:spLocks noChangeArrowheads="1"/>
          </p:cNvSpPr>
          <p:nvPr/>
        </p:nvSpPr>
        <p:spPr bwMode="auto">
          <a:xfrm>
            <a:off x="8618224" y="2714389"/>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802.11ba</a:t>
            </a:r>
          </a:p>
          <a:p>
            <a:pPr algn="ctr"/>
            <a:r>
              <a:rPr lang="en-US" sz="1200" dirty="0">
                <a:latin typeface="Tahoma" pitchFamily="34" charset="0"/>
                <a:ea typeface="ＭＳ Ｐゴシック" charset="-128"/>
                <a:cs typeface="Arial" pitchFamily="34" charset="0"/>
              </a:rPr>
              <a:t>WUR</a:t>
            </a:r>
          </a:p>
        </p:txBody>
      </p:sp>
      <p:sp>
        <p:nvSpPr>
          <p:cNvPr id="48" name="AutoShape 46"/>
          <p:cNvSpPr>
            <a:spLocks noChangeArrowheads="1"/>
          </p:cNvSpPr>
          <p:nvPr/>
        </p:nvSpPr>
        <p:spPr bwMode="auto">
          <a:xfrm>
            <a:off x="5029200" y="3502277"/>
            <a:ext cx="906803" cy="55330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802.11be </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EHT</a:t>
            </a:r>
          </a:p>
        </p:txBody>
      </p:sp>
      <p:sp>
        <p:nvSpPr>
          <p:cNvPr id="53" name="AutoShape 27"/>
          <p:cNvSpPr>
            <a:spLocks/>
          </p:cNvSpPr>
          <p:nvPr/>
        </p:nvSpPr>
        <p:spPr bwMode="auto">
          <a:xfrm rot="-5400000">
            <a:off x="8997938" y="508185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6" name="AutoShape 46"/>
          <p:cNvSpPr>
            <a:spLocks noChangeArrowheads="1"/>
          </p:cNvSpPr>
          <p:nvPr/>
        </p:nvSpPr>
        <p:spPr bwMode="auto">
          <a:xfrm>
            <a:off x="5029200" y="1193202"/>
            <a:ext cx="901166" cy="47692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err="1">
                <a:latin typeface="Arial" panose="020B0604020202020204" pitchFamily="34" charset="0"/>
                <a:cs typeface="Arial" panose="020B0604020202020204" pitchFamily="34" charset="0"/>
              </a:rPr>
              <a:t>REVme</a:t>
            </a:r>
            <a:endParaRPr lang="en-US" sz="1400" dirty="0">
              <a:latin typeface="Arial" panose="020B0604020202020204" pitchFamily="34" charset="0"/>
              <a:cs typeface="Arial" panose="020B0604020202020204" pitchFamily="34" charset="0"/>
            </a:endParaRPr>
          </a:p>
        </p:txBody>
      </p:sp>
      <p:sp>
        <p:nvSpPr>
          <p:cNvPr id="37" name="AutoShape 46"/>
          <p:cNvSpPr>
            <a:spLocks noChangeArrowheads="1"/>
          </p:cNvSpPr>
          <p:nvPr/>
        </p:nvSpPr>
        <p:spPr bwMode="auto">
          <a:xfrm>
            <a:off x="6221977" y="2086236"/>
            <a:ext cx="972655" cy="56846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802.11bc</a:t>
            </a:r>
          </a:p>
          <a:p>
            <a:pPr algn="ctr"/>
            <a:r>
              <a:rPr lang="en-US" sz="1200" dirty="0">
                <a:latin typeface="Tahoma" pitchFamily="34" charset="0"/>
                <a:ea typeface="ＭＳ Ｐゴシック" charset="-128"/>
                <a:cs typeface="Arial" pitchFamily="34" charset="0"/>
              </a:rPr>
              <a:t>BCS</a:t>
            </a:r>
          </a:p>
        </p:txBody>
      </p:sp>
      <p:sp>
        <p:nvSpPr>
          <p:cNvPr id="39" name="AutoShape 46"/>
          <p:cNvSpPr>
            <a:spLocks noChangeArrowheads="1"/>
          </p:cNvSpPr>
          <p:nvPr/>
        </p:nvSpPr>
        <p:spPr bwMode="auto">
          <a:xfrm>
            <a:off x="6221977" y="3501957"/>
            <a:ext cx="987652" cy="55849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802.11bd</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 NGV</a:t>
            </a:r>
          </a:p>
        </p:txBody>
      </p:sp>
      <p:sp>
        <p:nvSpPr>
          <p:cNvPr id="40" name="AutoShape 46"/>
          <p:cNvSpPr>
            <a:spLocks noChangeArrowheads="1"/>
          </p:cNvSpPr>
          <p:nvPr/>
        </p:nvSpPr>
        <p:spPr bwMode="auto">
          <a:xfrm>
            <a:off x="5021603" y="4263400"/>
            <a:ext cx="9144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802.11bb</a:t>
            </a:r>
          </a:p>
          <a:p>
            <a:pPr algn="ctr"/>
            <a:r>
              <a:rPr lang="en-US" sz="1200" dirty="0">
                <a:latin typeface="Tahoma" pitchFamily="34" charset="0"/>
                <a:ea typeface="ＭＳ Ｐゴシック" charset="-128"/>
                <a:cs typeface="Arial" pitchFamily="34" charset="0"/>
              </a:rPr>
              <a:t>LC</a:t>
            </a:r>
          </a:p>
        </p:txBody>
      </p:sp>
      <p:sp>
        <p:nvSpPr>
          <p:cNvPr id="41" name="AutoShape 46"/>
          <p:cNvSpPr>
            <a:spLocks noChangeArrowheads="1"/>
          </p:cNvSpPr>
          <p:nvPr/>
        </p:nvSpPr>
        <p:spPr bwMode="auto">
          <a:xfrm>
            <a:off x="5029200" y="2322889"/>
            <a:ext cx="906804" cy="4777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802.11bi</a:t>
            </a:r>
          </a:p>
          <a:p>
            <a:pPr algn="ctr"/>
            <a:r>
              <a:rPr lang="en-US" sz="1100" dirty="0">
                <a:latin typeface="Tahoma" pitchFamily="34" charset="0"/>
                <a:ea typeface="ＭＳ Ｐゴシック" charset="-128"/>
                <a:cs typeface="Arial" pitchFamily="34" charset="0"/>
              </a:rPr>
              <a:t>EDP</a:t>
            </a:r>
          </a:p>
        </p:txBody>
      </p:sp>
      <p:sp>
        <p:nvSpPr>
          <p:cNvPr id="49" name="AutoShape 46"/>
          <p:cNvSpPr>
            <a:spLocks noChangeArrowheads="1"/>
          </p:cNvSpPr>
          <p:nvPr/>
        </p:nvSpPr>
        <p:spPr bwMode="auto">
          <a:xfrm>
            <a:off x="5029200" y="2929282"/>
            <a:ext cx="906803" cy="48093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802.11bf</a:t>
            </a:r>
            <a:br>
              <a:rPr lang="en-US" sz="1100" dirty="0">
                <a:latin typeface="Tahoma" pitchFamily="34" charset="0"/>
                <a:ea typeface="ＭＳ Ｐゴシック" charset="-128"/>
                <a:cs typeface="Arial" pitchFamily="34" charset="0"/>
              </a:rPr>
            </a:br>
            <a:r>
              <a:rPr lang="en-US" sz="1100" dirty="0">
                <a:latin typeface="Tahoma" pitchFamily="34" charset="0"/>
                <a:ea typeface="ＭＳ Ｐゴシック" charset="-128"/>
                <a:cs typeface="Arial" pitchFamily="34" charset="0"/>
              </a:rPr>
              <a:t>SENS</a:t>
            </a:r>
          </a:p>
        </p:txBody>
      </p:sp>
      <p:sp>
        <p:nvSpPr>
          <p:cNvPr id="50" name="AutoShape 46"/>
          <p:cNvSpPr>
            <a:spLocks noChangeArrowheads="1"/>
          </p:cNvSpPr>
          <p:nvPr/>
        </p:nvSpPr>
        <p:spPr bwMode="auto">
          <a:xfrm>
            <a:off x="1065664" y="2893411"/>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ITU Liaison</a:t>
            </a:r>
          </a:p>
          <a:p>
            <a:pPr algn="ctr"/>
            <a:r>
              <a:rPr lang="en-US" sz="1100" dirty="0">
                <a:latin typeface="Tahoma" pitchFamily="34" charset="0"/>
                <a:ea typeface="ＭＳ Ｐゴシック" charset="-128"/>
                <a:cs typeface="Arial" pitchFamily="34" charset="0"/>
              </a:rPr>
              <a:t>(ITU) AHG</a:t>
            </a:r>
          </a:p>
        </p:txBody>
      </p:sp>
      <p:sp>
        <p:nvSpPr>
          <p:cNvPr id="54" name="Text Box 3"/>
          <p:cNvSpPr txBox="1">
            <a:spLocks noChangeArrowheads="1"/>
          </p:cNvSpPr>
          <p:nvPr/>
        </p:nvSpPr>
        <p:spPr bwMode="auto">
          <a:xfrm>
            <a:off x="1072437" y="4935361"/>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Liaison</a:t>
            </a:r>
            <a:endParaRPr lang="en-US" sz="2000" dirty="0">
              <a:latin typeface="Tahoma" pitchFamily="34" charset="0"/>
              <a:ea typeface="ＭＳ Ｐゴシック" charset="-128"/>
              <a:cs typeface="Arial" pitchFamily="34" charset="0"/>
            </a:endParaRPr>
          </a:p>
        </p:txBody>
      </p:sp>
      <p:sp>
        <p:nvSpPr>
          <p:cNvPr id="55" name="Text Box 36"/>
          <p:cNvSpPr txBox="1">
            <a:spLocks noChangeArrowheads="1"/>
          </p:cNvSpPr>
          <p:nvPr/>
        </p:nvSpPr>
        <p:spPr bwMode="auto">
          <a:xfrm>
            <a:off x="1155344" y="5745763"/>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Liaison  Topics</a:t>
            </a:r>
          </a:p>
        </p:txBody>
      </p:sp>
      <p:sp>
        <p:nvSpPr>
          <p:cNvPr id="56" name="AutoShape 37"/>
          <p:cNvSpPr>
            <a:spLocks/>
          </p:cNvSpPr>
          <p:nvPr/>
        </p:nvSpPr>
        <p:spPr bwMode="auto">
          <a:xfrm rot="-5400000">
            <a:off x="1616493" y="5130443"/>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58" name="AutoShape 46"/>
          <p:cNvSpPr>
            <a:spLocks noChangeArrowheads="1"/>
          </p:cNvSpPr>
          <p:nvPr/>
        </p:nvSpPr>
        <p:spPr bwMode="auto">
          <a:xfrm>
            <a:off x="5034837" y="1778968"/>
            <a:ext cx="901166" cy="48824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802.11bh </a:t>
            </a:r>
          </a:p>
          <a:p>
            <a:pPr algn="ctr"/>
            <a:r>
              <a:rPr lang="en-US" sz="1100" dirty="0">
                <a:latin typeface="Tahoma" pitchFamily="34" charset="0"/>
                <a:ea typeface="ＭＳ Ｐゴシック" charset="-128"/>
                <a:cs typeface="Arial" pitchFamily="34" charset="0"/>
              </a:rPr>
              <a:t>RCM</a:t>
            </a:r>
          </a:p>
        </p:txBody>
      </p:sp>
      <p:sp>
        <p:nvSpPr>
          <p:cNvPr id="59" name="AutoShape 46"/>
          <p:cNvSpPr>
            <a:spLocks noChangeArrowheads="1"/>
          </p:cNvSpPr>
          <p:nvPr/>
        </p:nvSpPr>
        <p:spPr bwMode="auto">
          <a:xfrm>
            <a:off x="3808864" y="273687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Study </a:t>
            </a:r>
          </a:p>
          <a:p>
            <a:pPr algn="ctr"/>
            <a:r>
              <a:rPr lang="en-US" sz="1100" dirty="0">
                <a:latin typeface="Tahoma" pitchFamily="34" charset="0"/>
                <a:ea typeface="ＭＳ Ｐゴシック" charset="-128"/>
                <a:cs typeface="Arial" pitchFamily="34" charset="0"/>
              </a:rPr>
              <a:t>Group(s)</a:t>
            </a:r>
          </a:p>
        </p:txBody>
      </p:sp>
      <p:sp>
        <p:nvSpPr>
          <p:cNvPr id="60" name="AutoShape 46"/>
          <p:cNvSpPr>
            <a:spLocks noChangeArrowheads="1"/>
          </p:cNvSpPr>
          <p:nvPr/>
        </p:nvSpPr>
        <p:spPr bwMode="auto">
          <a:xfrm>
            <a:off x="3827204" y="349043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Topic </a:t>
            </a:r>
          </a:p>
          <a:p>
            <a:pPr algn="ctr"/>
            <a:r>
              <a:rPr lang="en-US" sz="1100" dirty="0">
                <a:latin typeface="Tahoma" pitchFamily="34" charset="0"/>
                <a:ea typeface="ＭＳ Ｐゴシック" charset="-128"/>
                <a:cs typeface="Arial" pitchFamily="34" charset="0"/>
              </a:rPr>
              <a:t>Interest</a:t>
            </a:r>
          </a:p>
          <a:p>
            <a:pPr algn="ctr"/>
            <a:r>
              <a:rPr lang="en-US" sz="1100" dirty="0">
                <a:latin typeface="Tahoma" pitchFamily="34" charset="0"/>
                <a:ea typeface="ＭＳ Ｐゴシック" charset="-128"/>
                <a:cs typeface="Arial" pitchFamily="34" charset="0"/>
              </a:rPr>
              <a:t>Group(s)</a:t>
            </a:r>
          </a:p>
        </p:txBody>
      </p:sp>
      <p:sp>
        <p:nvSpPr>
          <p:cNvPr id="47" name="Date Placeholder 4">
            <a:extLst>
              <a:ext uri="{FF2B5EF4-FFF2-40B4-BE49-F238E27FC236}">
                <a16:creationId xmlns:a16="http://schemas.microsoft.com/office/drawing/2014/main" id="{B5E301F1-DEE1-4DB6-9FD5-CBD4680A1CF5}"/>
              </a:ext>
            </a:extLst>
          </p:cNvPr>
          <p:cNvSpPr txBox="1">
            <a:spLocks/>
          </p:cNvSpPr>
          <p:nvPr/>
        </p:nvSpPr>
        <p:spPr>
          <a:xfrm>
            <a:off x="5598210" y="6388826"/>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
        <p:nvSpPr>
          <p:cNvPr id="57" name="Slide Number Placeholder 3">
            <a:extLst>
              <a:ext uri="{FF2B5EF4-FFF2-40B4-BE49-F238E27FC236}">
                <a16:creationId xmlns:a16="http://schemas.microsoft.com/office/drawing/2014/main" id="{C31196F2-546C-47D0-BA70-319FAC6EBAAF}"/>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0161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Completed 802.11 technologies to meet expanding market needs and leverage new technologies </a:t>
            </a:r>
            <a:br>
              <a:rPr lang="en-GB" dirty="0"/>
            </a:br>
            <a:endParaRPr lang="en-GB" dirty="0"/>
          </a:p>
        </p:txBody>
      </p:sp>
      <p:sp>
        <p:nvSpPr>
          <p:cNvPr id="3" name="Content Placeholder 2"/>
          <p:cNvSpPr>
            <a:spLocks noGrp="1"/>
          </p:cNvSpPr>
          <p:nvPr>
            <p:ph sz="quarter" idx="14"/>
          </p:nvPr>
        </p:nvSpPr>
        <p:spPr>
          <a:xfrm>
            <a:off x="838200" y="1981200"/>
            <a:ext cx="10051183" cy="3505200"/>
          </a:xfrm>
        </p:spPr>
        <p:txBody>
          <a:bodyPr>
            <a:normAutofit fontScale="92500" lnSpcReduction="20000"/>
          </a:bodyPr>
          <a:lstStyle/>
          <a:p>
            <a:pPr>
              <a:buFont typeface="Arial" panose="020B0604020202020204" pitchFamily="34" charset="0"/>
              <a:buChar char="•"/>
            </a:pPr>
            <a:r>
              <a:rPr lang="en-GB" sz="2400" dirty="0"/>
              <a:t>802.11ah – Operating in license-exempt bands below 1 GHz (excl. TV bands)</a:t>
            </a:r>
          </a:p>
          <a:p>
            <a:pPr>
              <a:buFont typeface="Arial" panose="020B0604020202020204" pitchFamily="34" charset="0"/>
              <a:buChar char="•"/>
            </a:pPr>
            <a:r>
              <a:rPr lang="en-GB" sz="2400" dirty="0"/>
              <a:t>802.11ai –  Fast initial link set-up</a:t>
            </a:r>
          </a:p>
          <a:p>
            <a:pPr>
              <a:buFont typeface="Arial" panose="020B0604020202020204" pitchFamily="34" charset="0"/>
              <a:buChar char="•"/>
            </a:pPr>
            <a:r>
              <a:rPr lang="en-GB" sz="2400" dirty="0"/>
              <a:t>802.11aj –  Enable 802.11ad operation in the Chinese 59-64 GHz frequency band.</a:t>
            </a:r>
          </a:p>
          <a:p>
            <a:pPr>
              <a:buFont typeface="Arial" panose="020B0604020202020204" pitchFamily="34" charset="0"/>
              <a:buChar char="•"/>
            </a:pPr>
            <a:r>
              <a:rPr lang="en-US" sz="2400" dirty="0"/>
              <a:t>802.11ak – General Link</a:t>
            </a:r>
          </a:p>
          <a:p>
            <a:pPr>
              <a:buFont typeface="Arial" panose="020B0604020202020204" pitchFamily="34" charset="0"/>
              <a:buChar char="•"/>
            </a:pPr>
            <a:r>
              <a:rPr lang="en-US" sz="2400" dirty="0"/>
              <a:t>802.11aq – Pre-association Service Discovery</a:t>
            </a:r>
          </a:p>
          <a:p>
            <a:pPr>
              <a:buFont typeface="Arial" panose="020B0604020202020204" pitchFamily="34" charset="0"/>
              <a:buChar char="•"/>
            </a:pPr>
            <a:r>
              <a:rPr lang="en-US" sz="2400" dirty="0"/>
              <a:t>802.11ax – Increased throughput in 2.4, 5 (and 6) GHz bands.  Increased efficiency.</a:t>
            </a:r>
          </a:p>
          <a:p>
            <a:pPr>
              <a:buFont typeface="Arial" panose="020B0604020202020204" pitchFamily="34" charset="0"/>
              <a:buChar char="•"/>
            </a:pPr>
            <a:r>
              <a:rPr lang="en-US" sz="2400" dirty="0"/>
              <a:t>802.11ay – Support for 20 Gbps in 60 GHz band.</a:t>
            </a:r>
          </a:p>
          <a:p>
            <a:pPr>
              <a:buFont typeface="Arial" panose="020B0604020202020204" pitchFamily="34" charset="0"/>
              <a:buChar char="•"/>
            </a:pPr>
            <a:r>
              <a:rPr lang="en-US" sz="2400" dirty="0"/>
              <a:t>802.11ba – Wake up radio. Low power IoT applications.</a:t>
            </a:r>
          </a:p>
          <a:p>
            <a:pPr>
              <a:buFont typeface="Arial" panose="020B0604020202020204" pitchFamily="34" charset="0"/>
              <a:buChar char="•"/>
            </a:pPr>
            <a:r>
              <a:rPr lang="en-US" sz="2400" dirty="0"/>
              <a:t>ARC – Architecture (Ongoing discussion topics)</a:t>
            </a:r>
          </a:p>
          <a:p>
            <a:pPr marL="0" indent="0">
              <a:buNone/>
            </a:pPr>
            <a:endParaRPr lang="en-GB" sz="2400" dirty="0"/>
          </a:p>
          <a:p>
            <a:endParaRPr lang="en-GB" dirty="0"/>
          </a:p>
        </p:txBody>
      </p:sp>
      <p:sp>
        <p:nvSpPr>
          <p:cNvPr id="6" name="Slide Number Placeholder 3">
            <a:extLst>
              <a:ext uri="{FF2B5EF4-FFF2-40B4-BE49-F238E27FC236}">
                <a16:creationId xmlns:a16="http://schemas.microsoft.com/office/drawing/2014/main" id="{CD76E8A9-7753-4736-BAB9-A9F6A53408DD}"/>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8</a:t>
            </a:fld>
            <a:endParaRPr lang="en-US" dirty="0">
              <a:solidFill>
                <a:prstClr val="black">
                  <a:tint val="75000"/>
                </a:prstClr>
              </a:solidFill>
            </a:endParaRPr>
          </a:p>
        </p:txBody>
      </p:sp>
      <p:sp>
        <p:nvSpPr>
          <p:cNvPr id="8" name="Date Placeholder 4">
            <a:extLst>
              <a:ext uri="{FF2B5EF4-FFF2-40B4-BE49-F238E27FC236}">
                <a16:creationId xmlns:a16="http://schemas.microsoft.com/office/drawing/2014/main" id="{0D6ED3F1-AA3D-4F3F-A27E-17AF779A127C}"/>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344006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35000" y="510509"/>
            <a:ext cx="11201400" cy="410241"/>
          </a:xfrm>
        </p:spPr>
        <p:txBody>
          <a:bodyPr>
            <a:normAutofit fontScale="90000"/>
          </a:bodyPr>
          <a:lstStyle/>
          <a:p>
            <a:r>
              <a:rPr lang="en-GB" sz="3200" b="1" dirty="0"/>
              <a:t>802.11ah</a:t>
            </a:r>
            <a:r>
              <a:rPr lang="en-GB" sz="3200" dirty="0"/>
              <a:t> defines OFDM PHY and MAC operating in license-exempt bands below 1 GHz (excl. TV bands)</a:t>
            </a:r>
            <a:br>
              <a:rPr lang="en-GB" sz="3200" dirty="0"/>
            </a:br>
            <a:br>
              <a:rPr lang="en-GB" sz="3200" dirty="0"/>
            </a:br>
            <a:br>
              <a:rPr lang="en-US" dirty="0"/>
            </a:br>
            <a:endParaRPr lang="en-GB" sz="3200" dirty="0"/>
          </a:p>
        </p:txBody>
      </p:sp>
      <p:sp>
        <p:nvSpPr>
          <p:cNvPr id="7173" name="Rectangle 2"/>
          <p:cNvSpPr>
            <a:spLocks noChangeArrowheads="1"/>
          </p:cNvSpPr>
          <p:nvPr/>
        </p:nvSpPr>
        <p:spPr bwMode="auto">
          <a:xfrm>
            <a:off x="2209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23" name="Slide Number Placeholder 3">
            <a:extLst>
              <a:ext uri="{FF2B5EF4-FFF2-40B4-BE49-F238E27FC236}">
                <a16:creationId xmlns:a16="http://schemas.microsoft.com/office/drawing/2014/main" id="{3DCA66A0-85FC-432A-B694-AB127EC2CDF0}"/>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fld id="{1F2884EB-C6E3-684C-A39B-0E652C4E0E60}" type="slidenum">
              <a:rPr lang="en-US" smtClean="0">
                <a:solidFill>
                  <a:prstClr val="black">
                    <a:tint val="75000"/>
                  </a:prstClr>
                </a:solidFill>
              </a:rPr>
              <a:pPr>
                <a:defRPr/>
              </a:pPr>
              <a:t>9</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4ABF8456-45A8-4BE1-A2F8-B96D88E90492}"/>
              </a:ext>
            </a:extLst>
          </p:cNvPr>
          <p:cNvSpPr>
            <a:spLocks noGrp="1"/>
          </p:cNvSpPr>
          <p:nvPr>
            <p:ph idx="1"/>
          </p:nvPr>
        </p:nvSpPr>
        <p:spPr>
          <a:xfrm>
            <a:off x="682519" y="1580484"/>
            <a:ext cx="10969784" cy="4571999"/>
          </a:xfrm>
        </p:spPr>
        <p:txBody>
          <a:bodyPr/>
          <a:lstStyle/>
          <a:p>
            <a:pPr marL="457200" indent="-457200"/>
            <a:r>
              <a:rPr lang="en-GB" altLang="en-US" sz="2000" dirty="0"/>
              <a:t>Define </a:t>
            </a:r>
            <a:r>
              <a:rPr lang="en-US" altLang="en-US" sz="2000" dirty="0"/>
              <a:t>OFDM PHY and MAC operating in license-exempt bands below 1 GHz </a:t>
            </a:r>
            <a:r>
              <a:rPr lang="en-GB" altLang="en-US" sz="2000" dirty="0"/>
              <a:t>(excl. TV bands)</a:t>
            </a:r>
          </a:p>
          <a:p>
            <a:pPr marL="704850" lvl="1" indent="-457200"/>
            <a:r>
              <a:rPr lang="en-GB" altLang="en-US" sz="1800" dirty="0"/>
              <a:t>Extended range </a:t>
            </a:r>
          </a:p>
          <a:p>
            <a:pPr marL="704850" lvl="1" indent="-457200"/>
            <a:r>
              <a:rPr lang="en-GB" altLang="en-US" sz="1800" dirty="0"/>
              <a:t>Power efficiency </a:t>
            </a:r>
          </a:p>
          <a:p>
            <a:pPr marL="704850" lvl="1" indent="-457200"/>
            <a:r>
              <a:rPr lang="en-GB" altLang="en-US" sz="1800" dirty="0"/>
              <a:t>Large number of devices</a:t>
            </a:r>
          </a:p>
          <a:p>
            <a:pPr marL="457200" indent="-457200"/>
            <a:r>
              <a:rPr lang="en-GB" altLang="en-US" sz="2000" dirty="0"/>
              <a:t>Potential Applications</a:t>
            </a:r>
          </a:p>
          <a:p>
            <a:pPr marL="704850" lvl="1" indent="-457200"/>
            <a:r>
              <a:rPr lang="en-GB" altLang="en-US" sz="1800" dirty="0"/>
              <a:t>Internet of everything (IoT) </a:t>
            </a:r>
          </a:p>
          <a:p>
            <a:pPr marL="704850" lvl="1" indent="-457200"/>
            <a:r>
              <a:rPr lang="en-GB" altLang="en-US" sz="1800" dirty="0"/>
              <a:t>Smart Grid</a:t>
            </a:r>
          </a:p>
          <a:p>
            <a:pPr marL="704850" lvl="1" indent="-457200"/>
            <a:r>
              <a:rPr lang="en-GB" altLang="en-US" sz="1800" dirty="0"/>
              <a:t>Healthcare</a:t>
            </a:r>
          </a:p>
          <a:p>
            <a:pPr marL="704850" lvl="1" indent="-457200"/>
            <a:r>
              <a:rPr lang="en-GB" altLang="en-US" sz="1800" dirty="0"/>
              <a:t>Smart Appliances</a:t>
            </a:r>
          </a:p>
          <a:p>
            <a:pPr marL="704850" lvl="1" indent="-457200"/>
            <a:r>
              <a:rPr lang="en-GB" altLang="en-US" sz="1800" dirty="0"/>
              <a:t>Wearable consumer electronics</a:t>
            </a:r>
          </a:p>
          <a:p>
            <a:endParaRPr lang="en-GB" dirty="0"/>
          </a:p>
        </p:txBody>
      </p:sp>
      <p:grpSp>
        <p:nvGrpSpPr>
          <p:cNvPr id="25" name="Group 24">
            <a:extLst>
              <a:ext uri="{FF2B5EF4-FFF2-40B4-BE49-F238E27FC236}">
                <a16:creationId xmlns:a16="http://schemas.microsoft.com/office/drawing/2014/main" id="{2DD2E549-E0C4-4A71-86E8-AA4F7C68AB49}"/>
              </a:ext>
            </a:extLst>
          </p:cNvPr>
          <p:cNvGrpSpPr/>
          <p:nvPr/>
        </p:nvGrpSpPr>
        <p:grpSpPr>
          <a:xfrm>
            <a:off x="5791200" y="2090099"/>
            <a:ext cx="5029200" cy="4062384"/>
            <a:chOff x="1828800" y="1371600"/>
            <a:chExt cx="5486400" cy="4648200"/>
          </a:xfrm>
        </p:grpSpPr>
        <p:pic>
          <p:nvPicPr>
            <p:cNvPr id="26" name="Picture 36" descr="MC900198487[1]">
              <a:extLst>
                <a:ext uri="{FF2B5EF4-FFF2-40B4-BE49-F238E27FC236}">
                  <a16:creationId xmlns:a16="http://schemas.microsoft.com/office/drawing/2014/main" id="{42E64DF4-2FEA-48B0-9842-24C866C48E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905000"/>
              <a:ext cx="1600200" cy="15494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2">
              <a:extLst>
                <a:ext uri="{FF2B5EF4-FFF2-40B4-BE49-F238E27FC236}">
                  <a16:creationId xmlns:a16="http://schemas.microsoft.com/office/drawing/2014/main" id="{8C9CAC2B-3E55-474A-8182-F71B6AAE1B66}"/>
                </a:ext>
              </a:extLst>
            </p:cNvPr>
            <p:cNvSpPr txBox="1">
              <a:spLocks noChangeArrowheads="1"/>
            </p:cNvSpPr>
            <p:nvPr/>
          </p:nvSpPr>
          <p:spPr bwMode="auto">
            <a:xfrm>
              <a:off x="2438400" y="3733800"/>
              <a:ext cx="958355" cy="36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latin typeface="Arial" charset="0"/>
                </a:rPr>
                <a:t>Monitor</a:t>
              </a:r>
            </a:p>
          </p:txBody>
        </p:sp>
        <p:pic>
          <p:nvPicPr>
            <p:cNvPr id="28" name="Picture 17" descr="MP900313961[1]">
              <a:extLst>
                <a:ext uri="{FF2B5EF4-FFF2-40B4-BE49-F238E27FC236}">
                  <a16:creationId xmlns:a16="http://schemas.microsoft.com/office/drawing/2014/main" id="{F9885423-C459-4608-95A6-1E10B9EAB2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371600"/>
              <a:ext cx="5486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MP900313961[1]">
              <a:extLst>
                <a:ext uri="{FF2B5EF4-FFF2-40B4-BE49-F238E27FC236}">
                  <a16:creationId xmlns:a16="http://schemas.microsoft.com/office/drawing/2014/main" id="{80697069-4C7A-4A3E-8130-C0CB5B1A5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505200"/>
              <a:ext cx="5486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9" descr="MP900313961[1]">
              <a:extLst>
                <a:ext uri="{FF2B5EF4-FFF2-40B4-BE49-F238E27FC236}">
                  <a16:creationId xmlns:a16="http://schemas.microsoft.com/office/drawing/2014/main" id="{DE6449A2-D060-439B-9B3B-B02B23344E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867400"/>
              <a:ext cx="5486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MP900313961[1]">
              <a:extLst>
                <a:ext uri="{FF2B5EF4-FFF2-40B4-BE49-F238E27FC236}">
                  <a16:creationId xmlns:a16="http://schemas.microsoft.com/office/drawing/2014/main" id="{00F29143-DC0E-486D-947C-54633BDD9B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524000"/>
              <a:ext cx="152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1" descr="MP900313961[1]">
              <a:extLst>
                <a:ext uri="{FF2B5EF4-FFF2-40B4-BE49-F238E27FC236}">
                  <a16:creationId xmlns:a16="http://schemas.microsoft.com/office/drawing/2014/main" id="{7682A9AF-BB53-422E-8ED1-5B6E53DE82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657600"/>
              <a:ext cx="1524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3" name="Line 22">
              <a:extLst>
                <a:ext uri="{FF2B5EF4-FFF2-40B4-BE49-F238E27FC236}">
                  <a16:creationId xmlns:a16="http://schemas.microsoft.com/office/drawing/2014/main" id="{07B69A2C-1C44-4BC9-BD05-AB3545F1D031}"/>
                </a:ext>
              </a:extLst>
            </p:cNvPr>
            <p:cNvSpPr>
              <a:spLocks noChangeShapeType="1"/>
            </p:cNvSpPr>
            <p:nvPr/>
          </p:nvSpPr>
          <p:spPr bwMode="auto">
            <a:xfrm>
              <a:off x="3962400" y="4419600"/>
              <a:ext cx="1981200" cy="7620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4">
              <a:extLst>
                <a:ext uri="{FF2B5EF4-FFF2-40B4-BE49-F238E27FC236}">
                  <a16:creationId xmlns:a16="http://schemas.microsoft.com/office/drawing/2014/main" id="{5FF6AADA-5BB9-4D72-982E-8DA7A57B55B1}"/>
                </a:ext>
              </a:extLst>
            </p:cNvPr>
            <p:cNvSpPr>
              <a:spLocks noChangeShapeType="1"/>
            </p:cNvSpPr>
            <p:nvPr/>
          </p:nvSpPr>
          <p:spPr bwMode="auto">
            <a:xfrm flipH="1">
              <a:off x="3810000" y="2971800"/>
              <a:ext cx="2133600" cy="12954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5">
              <a:extLst>
                <a:ext uri="{FF2B5EF4-FFF2-40B4-BE49-F238E27FC236}">
                  <a16:creationId xmlns:a16="http://schemas.microsoft.com/office/drawing/2014/main" id="{63A7C776-5A5F-4684-8D9F-CA8AA5C8AF19}"/>
                </a:ext>
              </a:extLst>
            </p:cNvPr>
            <p:cNvSpPr>
              <a:spLocks noChangeShapeType="1"/>
            </p:cNvSpPr>
            <p:nvPr/>
          </p:nvSpPr>
          <p:spPr bwMode="auto">
            <a:xfrm>
              <a:off x="4038600" y="5029200"/>
              <a:ext cx="990600" cy="30480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6" name="Picture 34" descr="MC900310710[1]">
              <a:extLst>
                <a:ext uri="{FF2B5EF4-FFF2-40B4-BE49-F238E27FC236}">
                  <a16:creationId xmlns:a16="http://schemas.microsoft.com/office/drawing/2014/main" id="{AEB619B3-DE6B-4BFE-8B5F-1E398D6E4F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4343400"/>
              <a:ext cx="1371600" cy="7032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8" descr="MC900198487[1]">
              <a:extLst>
                <a:ext uri="{FF2B5EF4-FFF2-40B4-BE49-F238E27FC236}">
                  <a16:creationId xmlns:a16="http://schemas.microsoft.com/office/drawing/2014/main" id="{5E436C70-9D14-4849-830B-BC9C8C81E3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0"/>
              <a:ext cx="1600200" cy="1549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9" descr="MC900310710[1]">
              <a:extLst>
                <a:ext uri="{FF2B5EF4-FFF2-40B4-BE49-F238E27FC236}">
                  <a16:creationId xmlns:a16="http://schemas.microsoft.com/office/drawing/2014/main" id="{30891478-DD5F-4B5E-8983-95B0B66990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5105400"/>
              <a:ext cx="1371600" cy="7032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0" descr="MC900359059[1]">
              <a:extLst>
                <a:ext uri="{FF2B5EF4-FFF2-40B4-BE49-F238E27FC236}">
                  <a16:creationId xmlns:a16="http://schemas.microsoft.com/office/drawing/2014/main" id="{133C391C-3D87-4E68-A2A9-1A9246744D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2800" y="1905000"/>
              <a:ext cx="11080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1" descr="MC900280516[1]">
              <a:extLst>
                <a:ext uri="{FF2B5EF4-FFF2-40B4-BE49-F238E27FC236}">
                  <a16:creationId xmlns:a16="http://schemas.microsoft.com/office/drawing/2014/main" id="{68722D96-76C0-4A10-A7E7-B93A948FBE9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9838" y="4114800"/>
              <a:ext cx="1452562" cy="1651000"/>
            </a:xfrm>
            <a:prstGeom prst="rect">
              <a:avLst/>
            </a:prstGeom>
            <a:noFill/>
            <a:extLst>
              <a:ext uri="{909E8E84-426E-40DD-AFC4-6F175D3DCCD1}">
                <a14:hiddenFill xmlns:a14="http://schemas.microsoft.com/office/drawing/2010/main">
                  <a:solidFill>
                    <a:srgbClr val="FFFFFF"/>
                  </a:solidFill>
                </a14:hiddenFill>
              </a:ext>
            </a:extLst>
          </p:spPr>
        </p:pic>
        <p:sp>
          <p:nvSpPr>
            <p:cNvPr id="41" name="Line 42">
              <a:extLst>
                <a:ext uri="{FF2B5EF4-FFF2-40B4-BE49-F238E27FC236}">
                  <a16:creationId xmlns:a16="http://schemas.microsoft.com/office/drawing/2014/main" id="{8F4680DC-D40A-453E-8128-140CC9BE1EC1}"/>
                </a:ext>
              </a:extLst>
            </p:cNvPr>
            <p:cNvSpPr>
              <a:spLocks noChangeShapeType="1"/>
            </p:cNvSpPr>
            <p:nvPr/>
          </p:nvSpPr>
          <p:spPr bwMode="auto">
            <a:xfrm flipH="1">
              <a:off x="3733800" y="3276600"/>
              <a:ext cx="76200" cy="7620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3">
              <a:extLst>
                <a:ext uri="{FF2B5EF4-FFF2-40B4-BE49-F238E27FC236}">
                  <a16:creationId xmlns:a16="http://schemas.microsoft.com/office/drawing/2014/main" id="{AD7A2FC5-8698-4E03-9B41-DD2A72C4A414}"/>
                </a:ext>
              </a:extLst>
            </p:cNvPr>
            <p:cNvSpPr>
              <a:spLocks noChangeShapeType="1"/>
            </p:cNvSpPr>
            <p:nvPr/>
          </p:nvSpPr>
          <p:spPr bwMode="auto">
            <a:xfrm>
              <a:off x="3124200" y="3200400"/>
              <a:ext cx="381000" cy="8382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 name="Date Placeholder 4">
            <a:extLst>
              <a:ext uri="{FF2B5EF4-FFF2-40B4-BE49-F238E27FC236}">
                <a16:creationId xmlns:a16="http://schemas.microsoft.com/office/drawing/2014/main" id="{9FAC1923-420D-4623-B5F3-CCF52173B26F}"/>
              </a:ext>
            </a:extLst>
          </p:cNvPr>
          <p:cNvSpPr txBox="1">
            <a:spLocks/>
          </p:cNvSpPr>
          <p:nvPr/>
        </p:nvSpPr>
        <p:spPr>
          <a:xfrm>
            <a:off x="5598213" y="6426104"/>
            <a:ext cx="995579"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700" dirty="0"/>
              <a:t>June 2022</a:t>
            </a:r>
            <a:endParaRPr lang="en-US" sz="700" dirty="0"/>
          </a:p>
        </p:txBody>
      </p:sp>
    </p:spTree>
    <p:extLst>
      <p:ext uri="{BB962C8B-B14F-4D97-AF65-F5344CB8AC3E}">
        <p14:creationId xmlns:p14="http://schemas.microsoft.com/office/powerpoint/2010/main" val="15173516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53.7|1.6|1|0.7|0.4|0.4"/>
</p:tagLst>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HPE_Standard_Metric_16x9_v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DLON_SpeakerTemplate_v14Oct.potx [Read-Only]" id="{D219FF18-0ACD-4B9D-B110-6D38740A038C}" vid="{25A4F64C-45A3-4CA5-9D95-ABE90A4B340C}"/>
    </a:ext>
  </a:extLst>
</a:theme>
</file>

<file path=ppt/theme/theme2.xml><?xml version="1.0" encoding="utf-8"?>
<a:theme xmlns:a="http://schemas.openxmlformats.org/drawingml/2006/main" name="1_2014-Blue-Confidential">
  <a:themeElements>
    <a:clrScheme name="WiFi2014">
      <a:dk1>
        <a:srgbClr val="000000"/>
      </a:dk1>
      <a:lt1>
        <a:srgbClr val="FFFFFF"/>
      </a:lt1>
      <a:dk2>
        <a:srgbClr val="000000"/>
      </a:dk2>
      <a:lt2>
        <a:srgbClr val="939395"/>
      </a:lt2>
      <a:accent1>
        <a:srgbClr val="641246"/>
      </a:accent1>
      <a:accent2>
        <a:srgbClr val="37444F"/>
      </a:accent2>
      <a:accent3>
        <a:srgbClr val="BE5627"/>
      </a:accent3>
      <a:accent4>
        <a:srgbClr val="5BA69C"/>
      </a:accent4>
      <a:accent5>
        <a:srgbClr val="B43A6D"/>
      </a:accent5>
      <a:accent6>
        <a:srgbClr val="E7A153"/>
      </a:accent6>
      <a:hlink>
        <a:srgbClr val="5BA69C"/>
      </a:hlink>
      <a:folHlink>
        <a:srgbClr val="9393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2014-Blue-Confidential" id="{80F42268-F4C3-48A7-95E3-52AA2878397B}" vid="{2712FCC3-0967-4CAE-BE4E-395F7E00D952}"/>
    </a:ext>
  </a:extLst>
</a:theme>
</file>

<file path=ppt/theme/theme3.xml><?xml version="1.0" encoding="utf-8"?>
<a:theme xmlns:a="http://schemas.openxmlformats.org/drawingml/2006/main" name="1_IEEE-SA_PowerPoint_Template2007">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theme>
</file>

<file path=docProps/app.xml><?xml version="1.0" encoding="utf-8"?>
<Properties xmlns="http://schemas.openxmlformats.org/officeDocument/2006/extended-properties" xmlns:vt="http://schemas.openxmlformats.org/officeDocument/2006/docPropsVTypes">
  <Template/>
  <TotalTime>0</TotalTime>
  <Words>4095</Words>
  <Application>Microsoft Office PowerPoint</Application>
  <PresentationFormat>Widescreen</PresentationFormat>
  <Paragraphs>977</Paragraphs>
  <Slides>40</Slides>
  <Notes>31</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6" baseType="lpstr">
      <vt:lpstr>Arial</vt:lpstr>
      <vt:lpstr>Calibri</vt:lpstr>
      <vt:lpstr>Garamond</vt:lpstr>
      <vt:lpstr>Intel Clear</vt:lpstr>
      <vt:lpstr>Metric Bold</vt:lpstr>
      <vt:lpstr>Metric Regular</vt:lpstr>
      <vt:lpstr>Myriad Pro</vt:lpstr>
      <vt:lpstr>Tahoma</vt:lpstr>
      <vt:lpstr>Times New Roman</vt:lpstr>
      <vt:lpstr>Verdana</vt:lpstr>
      <vt:lpstr>Wingdings</vt:lpstr>
      <vt:lpstr>Wingdings 2</vt:lpstr>
      <vt:lpstr>HPE_Standard_Metric_16x9_v2</vt:lpstr>
      <vt:lpstr>1_2014-Blue-Confidential</vt:lpstr>
      <vt:lpstr>1_IEEE-SA_PowerPoint_Template2007</vt:lpstr>
      <vt:lpstr>Visio</vt:lpstr>
      <vt:lpstr>IEEE 802.11 Overview and Completed Amendments    Overview of the 802.11 Working Group  The IEEE 802.11 standard to date  Completed Amendments: Markets, use cases and key technologies   2022 June Presenter:  “At lectures, symposia, seminars, or educational courses, an individual presenting information on IEEE standards shall make it clear that his or her views should be considered the personal views of that individual rather than the formal position, explanation, or interpretation of the IEEE.” IEEE-SA Standards Board Operation Manual (subclause 5.9.3)  </vt:lpstr>
      <vt:lpstr>IEEE Standards Association</vt:lpstr>
      <vt:lpstr>The IEEE 802.11 Working Group is one of the most active WGs in 802</vt:lpstr>
      <vt:lpstr>Type of Groups in 802.11</vt:lpstr>
      <vt:lpstr>IEEE 802.11 Subgroups </vt:lpstr>
      <vt:lpstr>Development of the IEEE 802.11 Standard is ongoing since 1997 </vt:lpstr>
      <vt:lpstr>IEEE 802.11 Standards Pipeline</vt:lpstr>
      <vt:lpstr>Completed 802.11 technologies to meet expanding market needs and leverage new technologies  </vt:lpstr>
      <vt:lpstr>802.11ah defines OFDM PHY and MAC operating in license-exempt bands below 1 GHz (excl. TV bands)   </vt:lpstr>
      <vt:lpstr>PowerPoint Presentation</vt:lpstr>
      <vt:lpstr>802.11ai defines fast initial link set-up methods   </vt:lpstr>
      <vt:lpstr>802.11ai technical features</vt:lpstr>
      <vt:lpstr>802.11aj defines modifications to 802.11ad to enable operation in the Chinese 59-64 GHz frequency band   </vt:lpstr>
      <vt:lpstr>802.11aj technical features</vt:lpstr>
      <vt:lpstr>802.11ak enables an 802.11 connection to be used as a through link in a general network  </vt:lpstr>
      <vt:lpstr>802.11aq enables the delivery of pre-association Service Discovery information    </vt:lpstr>
      <vt:lpstr>802.11aq technical features</vt:lpstr>
      <vt:lpstr>802.11ax is focused on improving performance in dense environments  </vt:lpstr>
      <vt:lpstr>802.11ax Categories of Enhancements</vt:lpstr>
      <vt:lpstr>OFDMA enables further AP customization of channel use to match client and traffic demands </vt:lpstr>
      <vt:lpstr>BSS Coloring enables additional channel re-use </vt:lpstr>
      <vt:lpstr>802.11ax Increases link efficiency </vt:lpstr>
      <vt:lpstr>UL/DL multi-user links in 802.11ax will support more efficient UL data</vt:lpstr>
      <vt:lpstr>802.11ax Data exchange sequences: Multi-user downlink</vt:lpstr>
      <vt:lpstr>Uplink MU-MIMO</vt:lpstr>
      <vt:lpstr>Various features in 802.11ax will support improved outdoor operation</vt:lpstr>
      <vt:lpstr>802.11ax meets the MAC/PHY requirements for 5G Indoor Hotspot test Environment defined by IMT-2020</vt:lpstr>
      <vt:lpstr>802.11ay is defining next generation 60 GHz: increased throughput and range  </vt:lpstr>
      <vt:lpstr>60 GHz Fixed Wireless Use Case: Affordable 5G Performance </vt:lpstr>
      <vt:lpstr>60 GHz Mesh Backhaul Wireless Use Case: Deploying Today</vt:lpstr>
      <vt:lpstr>60 GHz Worldwide Spectrum</vt:lpstr>
      <vt:lpstr>802.11ay builds on 802.11ad with MIMO and channel bonding features</vt:lpstr>
      <vt:lpstr>PowerPoint Presentation</vt:lpstr>
      <vt:lpstr>802.11ba Wake-up Radio Main Use Cases</vt:lpstr>
      <vt:lpstr>802.11ba improves energy efficiency of stations and maintains low latency</vt:lpstr>
      <vt:lpstr>802.11ba Low-power Wake-up Receiver (LP-WUR) as Companion Radio for 802.11</vt:lpstr>
      <vt:lpstr>802.11ba Low Power Wake-up Radio Operation</vt:lpstr>
      <vt:lpstr>The ARChitecture SC (ARC) meets on an ongoing basis    </vt:lpstr>
      <vt:lpstr>ARC technical considerations</vt:lpstr>
      <vt:lpstr>Thank You    Questions</vt:lpstr>
    </vt:vector>
  </TitlesOfParts>
  <Company>Hewlett Packard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dorothy.stanley@hpe.com</dc:creator>
  <cp:lastModifiedBy>Stephen McCann</cp:lastModifiedBy>
  <cp:revision>287</cp:revision>
  <dcterms:created xsi:type="dcterms:W3CDTF">2015-09-04T14:49:52Z</dcterms:created>
  <dcterms:modified xsi:type="dcterms:W3CDTF">2022-06-27T10:26:22Z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